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326" r:id="rId6"/>
    <p:sldId id="327" r:id="rId7"/>
    <p:sldId id="328" r:id="rId8"/>
    <p:sldId id="329" r:id="rId9"/>
    <p:sldId id="338" r:id="rId10"/>
    <p:sldId id="356" r:id="rId11"/>
    <p:sldId id="335" r:id="rId12"/>
    <p:sldId id="341" r:id="rId13"/>
    <p:sldId id="342" r:id="rId14"/>
    <p:sldId id="339" r:id="rId15"/>
    <p:sldId id="340" r:id="rId16"/>
    <p:sldId id="343" r:id="rId17"/>
    <p:sldId id="359" r:id="rId18"/>
    <p:sldId id="345" r:id="rId19"/>
    <p:sldId id="360" r:id="rId20"/>
    <p:sldId id="361" r:id="rId21"/>
    <p:sldId id="362" r:id="rId22"/>
    <p:sldId id="346" r:id="rId23"/>
    <p:sldId id="349" r:id="rId24"/>
    <p:sldId id="347" r:id="rId25"/>
    <p:sldId id="348" r:id="rId26"/>
    <p:sldId id="350" r:id="rId27"/>
    <p:sldId id="351" r:id="rId28"/>
    <p:sldId id="352" r:id="rId29"/>
    <p:sldId id="353" r:id="rId30"/>
    <p:sldId id="354" r:id="rId31"/>
    <p:sldId id="355" r:id="rId32"/>
    <p:sldId id="357" r:id="rId33"/>
    <p:sldId id="333" r:id="rId34"/>
    <p:sldId id="336" r:id="rId35"/>
    <p:sldId id="334" r:id="rId36"/>
    <p:sldId id="337" r:id="rId37"/>
    <p:sldId id="364" r:id="rId38"/>
    <p:sldId id="368" r:id="rId39"/>
    <p:sldId id="365" r:id="rId40"/>
    <p:sldId id="366" r:id="rId41"/>
    <p:sldId id="367" r:id="rId42"/>
    <p:sldId id="358" r:id="rId43"/>
    <p:sldId id="267" r:id="rId44"/>
    <p:sldId id="268" r:id="rId45"/>
    <p:sldId id="269" r:id="rId46"/>
    <p:sldId id="270" r:id="rId47"/>
    <p:sldId id="262" r:id="rId48"/>
    <p:sldId id="263" r:id="rId49"/>
    <p:sldId id="274" r:id="rId50"/>
    <p:sldId id="273" r:id="rId51"/>
    <p:sldId id="275" r:id="rId52"/>
    <p:sldId id="277" r:id="rId53"/>
    <p:sldId id="276" r:id="rId54"/>
    <p:sldId id="279" r:id="rId55"/>
    <p:sldId id="278" r:id="rId56"/>
    <p:sldId id="310" r:id="rId57"/>
    <p:sldId id="311" r:id="rId58"/>
    <p:sldId id="312" r:id="rId59"/>
    <p:sldId id="313" r:id="rId60"/>
    <p:sldId id="320" r:id="rId61"/>
    <p:sldId id="314" r:id="rId62"/>
    <p:sldId id="315" r:id="rId63"/>
    <p:sldId id="317" r:id="rId64"/>
    <p:sldId id="316" r:id="rId65"/>
    <p:sldId id="318" r:id="rId66"/>
    <p:sldId id="319" r:id="rId6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6E8AE0F-9958-461B-A629-6557E5D5E34A}">
          <p14:sldIdLst>
            <p14:sldId id="256"/>
            <p14:sldId id="326"/>
            <p14:sldId id="327"/>
            <p14:sldId id="328"/>
            <p14:sldId id="329"/>
            <p14:sldId id="338"/>
            <p14:sldId id="356"/>
            <p14:sldId id="335"/>
            <p14:sldId id="341"/>
            <p14:sldId id="342"/>
            <p14:sldId id="339"/>
            <p14:sldId id="340"/>
            <p14:sldId id="343"/>
            <p14:sldId id="359"/>
            <p14:sldId id="345"/>
            <p14:sldId id="360"/>
            <p14:sldId id="361"/>
            <p14:sldId id="362"/>
            <p14:sldId id="346"/>
            <p14:sldId id="349"/>
            <p14:sldId id="347"/>
            <p14:sldId id="348"/>
            <p14:sldId id="350"/>
            <p14:sldId id="351"/>
            <p14:sldId id="352"/>
            <p14:sldId id="353"/>
            <p14:sldId id="354"/>
            <p14:sldId id="355"/>
            <p14:sldId id="357"/>
            <p14:sldId id="333"/>
            <p14:sldId id="336"/>
            <p14:sldId id="334"/>
            <p14:sldId id="337"/>
            <p14:sldId id="364"/>
            <p14:sldId id="368"/>
            <p14:sldId id="365"/>
            <p14:sldId id="366"/>
            <p14:sldId id="367"/>
          </p14:sldIdLst>
        </p14:section>
        <p14:section name="RNN" id="{FADBE9F7-6B60-43C2-A305-5B5BB7A712DB}">
          <p14:sldIdLst>
            <p14:sldId id="358"/>
            <p14:sldId id="267"/>
            <p14:sldId id="268"/>
            <p14:sldId id="269"/>
            <p14:sldId id="270"/>
            <p14:sldId id="262"/>
            <p14:sldId id="263"/>
            <p14:sldId id="274"/>
            <p14:sldId id="273"/>
            <p14:sldId id="275"/>
            <p14:sldId id="277"/>
            <p14:sldId id="276"/>
            <p14:sldId id="279"/>
            <p14:sldId id="278"/>
            <p14:sldId id="310"/>
            <p14:sldId id="311"/>
            <p14:sldId id="312"/>
            <p14:sldId id="313"/>
            <p14:sldId id="320"/>
            <p14:sldId id="314"/>
            <p14:sldId id="315"/>
            <p14:sldId id="317"/>
            <p14:sldId id="316"/>
            <p14:sldId id="318"/>
            <p14:sldId id="31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2630D5-04B1-448D-8FE1-F19C831F62ED}" v="43" dt="2022-01-14T17:48:58.8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3" d="100"/>
          <a:sy n="83" d="100"/>
        </p:scale>
        <p:origin x="-1426" y="-7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ANA-LAURA BORZA" userId="S::diana.borza@ubbcluj.ro::ed9fdbdb-5e02-44f4-98d5-79feaf2b224c" providerId="AD" clId="Web-{0F2630D5-04B1-448D-8FE1-F19C831F62ED}"/>
    <pc:docChg chg="delSld modSld modSection">
      <pc:chgData name="DIANA-LAURA BORZA" userId="S::diana.borza@ubbcluj.ro::ed9fdbdb-5e02-44f4-98d5-79feaf2b224c" providerId="AD" clId="Web-{0F2630D5-04B1-448D-8FE1-F19C831F62ED}" dt="2022-01-14T17:48:58.801" v="41"/>
      <pc:docMkLst>
        <pc:docMk/>
      </pc:docMkLst>
      <pc:sldChg chg="del">
        <pc:chgData name="DIANA-LAURA BORZA" userId="S::diana.borza@ubbcluj.ro::ed9fdbdb-5e02-44f4-98d5-79feaf2b224c" providerId="AD" clId="Web-{0F2630D5-04B1-448D-8FE1-F19C831F62ED}" dt="2022-01-14T17:48:58.801" v="41"/>
        <pc:sldMkLst>
          <pc:docMk/>
          <pc:sldMk cId="2261792197" sldId="321"/>
        </pc:sldMkLst>
      </pc:sldChg>
      <pc:sldChg chg="modSp">
        <pc:chgData name="DIANA-LAURA BORZA" userId="S::diana.borza@ubbcluj.ro::ed9fdbdb-5e02-44f4-98d5-79feaf2b224c" providerId="AD" clId="Web-{0F2630D5-04B1-448D-8FE1-F19C831F62ED}" dt="2022-01-14T17:48:37.535" v="40" actId="20577"/>
        <pc:sldMkLst>
          <pc:docMk/>
          <pc:sldMk cId="2559339211" sldId="358"/>
        </pc:sldMkLst>
        <pc:spChg chg="mod">
          <ac:chgData name="DIANA-LAURA BORZA" userId="S::diana.borza@ubbcluj.ro::ed9fdbdb-5e02-44f4-98d5-79feaf2b224c" providerId="AD" clId="Web-{0F2630D5-04B1-448D-8FE1-F19C831F62ED}" dt="2022-01-14T17:48:37.535" v="40" actId="20577"/>
          <ac:spMkLst>
            <pc:docMk/>
            <pc:sldMk cId="2559339211" sldId="358"/>
            <ac:spMk id="5"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27EB3D54-B42F-4CDC-AC08-D5296AB34F03}" type="datetimeFigureOut">
              <a:rPr lang="en-GB" smtClean="0"/>
              <a:t>14/01/2022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2D08EC4-2AF4-426D-B399-23418B5E2DD3}" type="slidenum">
              <a:rPr lang="en-GB" smtClean="0"/>
              <a:t>‹#›</a:t>
            </a:fld>
            <a:endParaRPr lang="en-GB"/>
          </a:p>
        </p:txBody>
      </p:sp>
    </p:spTree>
    <p:extLst>
      <p:ext uri="{BB962C8B-B14F-4D97-AF65-F5344CB8AC3E}">
        <p14:creationId xmlns:p14="http://schemas.microsoft.com/office/powerpoint/2010/main" val="40004549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7EB3D54-B42F-4CDC-AC08-D5296AB34F03}" type="datetimeFigureOut">
              <a:rPr lang="en-GB" smtClean="0"/>
              <a:t>14/01/2022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2D08EC4-2AF4-426D-B399-23418B5E2DD3}" type="slidenum">
              <a:rPr lang="en-GB" smtClean="0"/>
              <a:t>‹#›</a:t>
            </a:fld>
            <a:endParaRPr lang="en-GB"/>
          </a:p>
        </p:txBody>
      </p:sp>
    </p:spTree>
    <p:extLst>
      <p:ext uri="{BB962C8B-B14F-4D97-AF65-F5344CB8AC3E}">
        <p14:creationId xmlns:p14="http://schemas.microsoft.com/office/powerpoint/2010/main" val="23561812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7EB3D54-B42F-4CDC-AC08-D5296AB34F03}" type="datetimeFigureOut">
              <a:rPr lang="en-GB" smtClean="0"/>
              <a:t>14/01/2022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2D08EC4-2AF4-426D-B399-23418B5E2DD3}" type="slidenum">
              <a:rPr lang="en-GB" smtClean="0"/>
              <a:t>‹#›</a:t>
            </a:fld>
            <a:endParaRPr lang="en-GB"/>
          </a:p>
        </p:txBody>
      </p:sp>
    </p:spTree>
    <p:extLst>
      <p:ext uri="{BB962C8B-B14F-4D97-AF65-F5344CB8AC3E}">
        <p14:creationId xmlns:p14="http://schemas.microsoft.com/office/powerpoint/2010/main" val="3081464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7EB3D54-B42F-4CDC-AC08-D5296AB34F03}" type="datetimeFigureOut">
              <a:rPr lang="en-GB" smtClean="0"/>
              <a:t>14/01/2022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2D08EC4-2AF4-426D-B399-23418B5E2DD3}" type="slidenum">
              <a:rPr lang="en-GB" smtClean="0"/>
              <a:t>‹#›</a:t>
            </a:fld>
            <a:endParaRPr lang="en-GB"/>
          </a:p>
        </p:txBody>
      </p:sp>
    </p:spTree>
    <p:extLst>
      <p:ext uri="{BB962C8B-B14F-4D97-AF65-F5344CB8AC3E}">
        <p14:creationId xmlns:p14="http://schemas.microsoft.com/office/powerpoint/2010/main" val="386026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EB3D54-B42F-4CDC-AC08-D5296AB34F03}" type="datetimeFigureOut">
              <a:rPr lang="en-GB" smtClean="0"/>
              <a:t>14/01/2022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2D08EC4-2AF4-426D-B399-23418B5E2DD3}" type="slidenum">
              <a:rPr lang="en-GB" smtClean="0"/>
              <a:t>‹#›</a:t>
            </a:fld>
            <a:endParaRPr lang="en-GB"/>
          </a:p>
        </p:txBody>
      </p:sp>
    </p:spTree>
    <p:extLst>
      <p:ext uri="{BB962C8B-B14F-4D97-AF65-F5344CB8AC3E}">
        <p14:creationId xmlns:p14="http://schemas.microsoft.com/office/powerpoint/2010/main" val="2019466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27EB3D54-B42F-4CDC-AC08-D5296AB34F03}" type="datetimeFigureOut">
              <a:rPr lang="en-GB" smtClean="0"/>
              <a:t>14/01/2022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2D08EC4-2AF4-426D-B399-23418B5E2DD3}" type="slidenum">
              <a:rPr lang="en-GB" smtClean="0"/>
              <a:t>‹#›</a:t>
            </a:fld>
            <a:endParaRPr lang="en-GB"/>
          </a:p>
        </p:txBody>
      </p:sp>
    </p:spTree>
    <p:extLst>
      <p:ext uri="{BB962C8B-B14F-4D97-AF65-F5344CB8AC3E}">
        <p14:creationId xmlns:p14="http://schemas.microsoft.com/office/powerpoint/2010/main" val="1330461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27EB3D54-B42F-4CDC-AC08-D5296AB34F03}" type="datetimeFigureOut">
              <a:rPr lang="en-GB" smtClean="0"/>
              <a:t>14/01/2022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2D08EC4-2AF4-426D-B399-23418B5E2DD3}" type="slidenum">
              <a:rPr lang="en-GB" smtClean="0"/>
              <a:t>‹#›</a:t>
            </a:fld>
            <a:endParaRPr lang="en-GB"/>
          </a:p>
        </p:txBody>
      </p:sp>
    </p:spTree>
    <p:extLst>
      <p:ext uri="{BB962C8B-B14F-4D97-AF65-F5344CB8AC3E}">
        <p14:creationId xmlns:p14="http://schemas.microsoft.com/office/powerpoint/2010/main" val="2191304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27EB3D54-B42F-4CDC-AC08-D5296AB34F03}" type="datetimeFigureOut">
              <a:rPr lang="en-GB" smtClean="0"/>
              <a:t>14/01/2022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2D08EC4-2AF4-426D-B399-23418B5E2DD3}" type="slidenum">
              <a:rPr lang="en-GB" smtClean="0"/>
              <a:t>‹#›</a:t>
            </a:fld>
            <a:endParaRPr lang="en-GB"/>
          </a:p>
        </p:txBody>
      </p:sp>
    </p:spTree>
    <p:extLst>
      <p:ext uri="{BB962C8B-B14F-4D97-AF65-F5344CB8AC3E}">
        <p14:creationId xmlns:p14="http://schemas.microsoft.com/office/powerpoint/2010/main" val="2638175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EB3D54-B42F-4CDC-AC08-D5296AB34F03}" type="datetimeFigureOut">
              <a:rPr lang="en-GB" smtClean="0"/>
              <a:t>14/01/2022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2D08EC4-2AF4-426D-B399-23418B5E2DD3}" type="slidenum">
              <a:rPr lang="en-GB" smtClean="0"/>
              <a:t>‹#›</a:t>
            </a:fld>
            <a:endParaRPr lang="en-GB"/>
          </a:p>
        </p:txBody>
      </p:sp>
    </p:spTree>
    <p:extLst>
      <p:ext uri="{BB962C8B-B14F-4D97-AF65-F5344CB8AC3E}">
        <p14:creationId xmlns:p14="http://schemas.microsoft.com/office/powerpoint/2010/main" val="3367991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7EB3D54-B42F-4CDC-AC08-D5296AB34F03}" type="datetimeFigureOut">
              <a:rPr lang="en-GB" smtClean="0"/>
              <a:t>14/01/2022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2D08EC4-2AF4-426D-B399-23418B5E2DD3}" type="slidenum">
              <a:rPr lang="en-GB" smtClean="0"/>
              <a:t>‹#›</a:t>
            </a:fld>
            <a:endParaRPr lang="en-GB"/>
          </a:p>
        </p:txBody>
      </p:sp>
    </p:spTree>
    <p:extLst>
      <p:ext uri="{BB962C8B-B14F-4D97-AF65-F5344CB8AC3E}">
        <p14:creationId xmlns:p14="http://schemas.microsoft.com/office/powerpoint/2010/main" val="193788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7EB3D54-B42F-4CDC-AC08-D5296AB34F03}" type="datetimeFigureOut">
              <a:rPr lang="en-GB" smtClean="0"/>
              <a:t>14/01/2022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2D08EC4-2AF4-426D-B399-23418B5E2DD3}" type="slidenum">
              <a:rPr lang="en-GB" smtClean="0"/>
              <a:t>‹#›</a:t>
            </a:fld>
            <a:endParaRPr lang="en-GB"/>
          </a:p>
        </p:txBody>
      </p:sp>
    </p:spTree>
    <p:extLst>
      <p:ext uri="{BB962C8B-B14F-4D97-AF65-F5344CB8AC3E}">
        <p14:creationId xmlns:p14="http://schemas.microsoft.com/office/powerpoint/2010/main" val="1000811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EB3D54-B42F-4CDC-AC08-D5296AB34F03}" type="datetimeFigureOut">
              <a:rPr lang="en-GB" smtClean="0"/>
              <a:t>14/01/2022</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D08EC4-2AF4-426D-B399-23418B5E2DD3}" type="slidenum">
              <a:rPr lang="en-GB" smtClean="0"/>
              <a:t>‹#›</a:t>
            </a:fld>
            <a:endParaRPr lang="en-GB"/>
          </a:p>
        </p:txBody>
      </p:sp>
    </p:spTree>
    <p:extLst>
      <p:ext uri="{BB962C8B-B14F-4D97-AF65-F5344CB8AC3E}">
        <p14:creationId xmlns:p14="http://schemas.microsoft.com/office/powerpoint/2010/main" val="18370207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peterbloem.nl/blog/transformers"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hyperlink" Target="https://towardsdatascience.com/attention-is-all-you-need-discovering-the-transformer-paper-73e5ff5e0634"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towardsdatascience.com/attention-is-all-you-need-discovering-the-transformer-paper-73e5ff5e0634"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towardsdatascience.com/attention-is-all-you-need-discovering-the-transformer-paper-73e5ff5e0634"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researchgate.net/figure/Spotlight-model-of-visual-attention-The-attentional-spotlight-and-visual-sensitivity-is_fig5_266283321"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jalammar.github.io/a-visual-guide-to-using-bert-for-the-first-time/" TargetMode="Externa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openaccess.thecvf.com/content_ECCV_2018/papers/Sanghyun_Woo_Convolutional_Block_Attention_ECCV_2018_paper.pdf"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hyperlink" Target="https://github.com/google-research/vision_transformer#vision-transformer"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colab.research.google.com/github/hirotomusiker/schwert_colab_data_storage/blob/master/notebook/Vision_Transformer_Tutorial.ipynb#scrollTo=nI6rRunEO6bI" TargetMode="External"/><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hyperlink" Target="https://colab.research.google.com/github/hirotomusiker/schwert_colab_data_storage/blob/master/notebook/Vision_Transformer_Tutorial.ipynb#scrollTo=nI6rRunEO6bI" TargetMode="External"/><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colab.research.google.com/github/hirotomusiker/schwert_colab_data_storage/blob/master/notebook/Vision_Transformer_Tutorial.ipynb#scrollTo=nI6rRunEO6bI"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colab.research.google.com/github/hirotomusiker/schwert_colab_data_storage/blob/master/notebook/Vision_Transformer_Tutorial.ipynb#scrollTo=nI6rRunEO6bI"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s://openaccess.thecvf.com/content_ECCV_2018/papers/Sanghyun_Woo_Convolutional_Block_Attention_ECCV_2018_paper.pdf"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7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70.png"/><Relationship Id="rId1" Type="http://schemas.openxmlformats.org/officeDocument/2006/relationships/slideLayout" Target="../slideLayouts/slideLayout4.xml"/><Relationship Id="rId4" Type="http://schemas.openxmlformats.org/officeDocument/2006/relationships/image" Target="../media/image410.png"/></Relationships>
</file>

<file path=ppt/slides/_rels/slide47.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70.png"/><Relationship Id="rId1" Type="http://schemas.openxmlformats.org/officeDocument/2006/relationships/slideLayout" Target="../slideLayouts/slideLayout4.xml"/><Relationship Id="rId6" Type="http://schemas.openxmlformats.org/officeDocument/2006/relationships/image" Target="../media/image60.png"/><Relationship Id="rId5" Type="http://schemas.openxmlformats.org/officeDocument/2006/relationships/image" Target="../media/image410.png"/><Relationship Id="rId4" Type="http://schemas.openxmlformats.org/officeDocument/2006/relationships/image" Target="../media/image59.png"/></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calvinfeng.gitbook.io/machine-learning-notebook/supervised-learning/recurrent-neural-network/recurrent_neural_networks" TargetMode="Externa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calvinfeng.gitbook.io/machine-learning-notebook/supervised-learning/recurrent-neural-network/recurrent_neural_networks"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openaccess.thecvf.com/content_ECCV_2018/papers/Sanghyun_Woo_Convolutional_Block_Attention_ECCV_2018_paper.pdf" TargetMode="External"/></Relationships>
</file>

<file path=ppt/slides/_rels/slide50.xml.rels><?xml version="1.0" encoding="UTF-8" standalone="yes"?>
<Relationships xmlns="http://schemas.openxmlformats.org/package/2006/relationships"><Relationship Id="rId3" Type="http://schemas.openxmlformats.org/officeDocument/2006/relationships/hyperlink" Target="https://calvinfeng.gitbook.io/machine-learning-notebook/supervised-learning/recurrent-neural-network/recurrent_neural_networks" TargetMode="External"/><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calvinfeng.gitbook.io/machine-learning-notebook/supervised-learning/recurrent-neural-network/recurrent_neural_networks" TargetMode="Externa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calvinfeng.gitbook.io/machine-learning-notebook/supervised-learning/recurrent-neural-network/recurrent_neural_networks" TargetMode="Externa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openaccess.thecvf.com/content_ECCV_2018/papers/Sanghyun_Woo_Convolutional_Block_Attention_ECCV_2018_paper.pdf"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5.png"/></Relationships>
</file>

<file path=ppt/slides/_rels/slide7.xml.rels><?xml version="1.0" encoding="UTF-8" standalone="yes"?>
<Relationships xmlns="http://schemas.openxmlformats.org/package/2006/relationships"><Relationship Id="rId8" Type="http://schemas.openxmlformats.org/officeDocument/2006/relationships/hyperlink" Target="https://jalammar.github.io/illustrated-bert/" TargetMode="External"/><Relationship Id="rId3" Type="http://schemas.openxmlformats.org/officeDocument/2006/relationships/hyperlink" Target="https://www.youtube.com/watch?v=yCC09vCHzF8" TargetMode="External"/><Relationship Id="rId7" Type="http://schemas.openxmlformats.org/officeDocument/2006/relationships/hyperlink" Target="https://jalammar.github.io/visualizing-neural-machine-translation-mechanics-of-seq2seq-models-with-attention/" TargetMode="External"/><Relationship Id="rId2" Type="http://schemas.openxmlformats.org/officeDocument/2006/relationships/hyperlink" Target="http://karpathy.github.io/2015/05/21/rnn-effectiveness/" TargetMode="External"/><Relationship Id="rId1" Type="http://schemas.openxmlformats.org/officeDocument/2006/relationships/slideLayout" Target="../slideLayouts/slideLayout2.xml"/><Relationship Id="rId6" Type="http://schemas.openxmlformats.org/officeDocument/2006/relationships/hyperlink" Target="https://jalammar.github.io/illustrated-transformer/" TargetMode="External"/><Relationship Id="rId5" Type="http://schemas.openxmlformats.org/officeDocument/2006/relationships/hyperlink" Target="https://www.youtube.com/watch?v=ptuGllU5SQQ" TargetMode="External"/><Relationship Id="rId4" Type="http://schemas.openxmlformats.org/officeDocument/2006/relationships/hyperlink" Target="https://colah.github.io/posts/2015-08-Understanding-LSTM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s://arxiv.org/abs/1706.03762"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peterbloem.nl/blog/transformers" TargetMode="External"/><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Computer Vision and Deep Learning</a:t>
            </a:r>
          </a:p>
        </p:txBody>
      </p:sp>
      <p:sp>
        <p:nvSpPr>
          <p:cNvPr id="3" name="Subtitle 2"/>
          <p:cNvSpPr>
            <a:spLocks noGrp="1"/>
          </p:cNvSpPr>
          <p:nvPr>
            <p:ph type="subTitle" idx="1"/>
          </p:nvPr>
        </p:nvSpPr>
        <p:spPr/>
        <p:txBody>
          <a:bodyPr/>
          <a:lstStyle/>
          <a:p>
            <a:r>
              <a:rPr lang="en-GB" dirty="0"/>
              <a:t>Lecture 10</a:t>
            </a:r>
          </a:p>
        </p:txBody>
      </p:sp>
      <p:sp>
        <p:nvSpPr>
          <p:cNvPr id="4" name="Rectangle 3"/>
          <p:cNvSpPr/>
          <p:nvPr/>
        </p:nvSpPr>
        <p:spPr>
          <a:xfrm>
            <a:off x="4453217" y="3244334"/>
            <a:ext cx="237566" cy="369332"/>
          </a:xfrm>
          <a:prstGeom prst="rect">
            <a:avLst/>
          </a:prstGeom>
        </p:spPr>
        <p:txBody>
          <a:bodyPr wrap="none">
            <a:spAutoFit/>
          </a:bodyPr>
          <a:lstStyle/>
          <a:p>
            <a:r>
              <a:rPr lang="en-GB" dirty="0"/>
              <a:t> </a:t>
            </a:r>
          </a:p>
        </p:txBody>
      </p:sp>
      <p:sp>
        <p:nvSpPr>
          <p:cNvPr id="6" name="Rectangle 5"/>
          <p:cNvSpPr/>
          <p:nvPr/>
        </p:nvSpPr>
        <p:spPr>
          <a:xfrm>
            <a:off x="4453217" y="3244334"/>
            <a:ext cx="237566" cy="369332"/>
          </a:xfrm>
          <a:prstGeom prst="rect">
            <a:avLst/>
          </a:prstGeom>
        </p:spPr>
        <p:txBody>
          <a:bodyPr wrap="none">
            <a:spAutoFit/>
          </a:bodyPr>
          <a:lstStyle/>
          <a:p>
            <a:r>
              <a:rPr lang="en-GB" dirty="0"/>
              <a:t> </a:t>
            </a:r>
          </a:p>
        </p:txBody>
      </p:sp>
    </p:spTree>
    <p:extLst>
      <p:ext uri="{BB962C8B-B14F-4D97-AF65-F5344CB8AC3E}">
        <p14:creationId xmlns:p14="http://schemas.microsoft.com/office/powerpoint/2010/main" val="914765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Self attention</a:t>
            </a:r>
            <a:endParaRPr lang="en-GB"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0156" y="1659078"/>
            <a:ext cx="7086600" cy="351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55575" y="6309320"/>
            <a:ext cx="4005648" cy="369332"/>
          </a:xfrm>
          <a:prstGeom prst="rect">
            <a:avLst/>
          </a:prstGeom>
        </p:spPr>
        <p:txBody>
          <a:bodyPr wrap="none">
            <a:spAutoFit/>
          </a:bodyPr>
          <a:lstStyle/>
          <a:p>
            <a:r>
              <a:rPr lang="en-GB" dirty="0">
                <a:hlinkClick r:id="rId3"/>
              </a:rPr>
              <a:t>http://peterbloem.nl/blog/transformers</a:t>
            </a:r>
            <a:r>
              <a:rPr lang="en-GB" dirty="0"/>
              <a:t> </a:t>
            </a:r>
          </a:p>
        </p:txBody>
      </p:sp>
    </p:spTree>
    <p:extLst>
      <p:ext uri="{BB962C8B-B14F-4D97-AF65-F5344CB8AC3E}">
        <p14:creationId xmlns:p14="http://schemas.microsoft.com/office/powerpoint/2010/main" val="1567188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Attention: query, keys and values</a:t>
            </a:r>
          </a:p>
        </p:txBody>
      </p:sp>
      <p:sp>
        <p:nvSpPr>
          <p:cNvPr id="3" name="Content Placeholder 2"/>
          <p:cNvSpPr>
            <a:spLocks noGrp="1"/>
          </p:cNvSpPr>
          <p:nvPr>
            <p:ph idx="1"/>
          </p:nvPr>
        </p:nvSpPr>
        <p:spPr/>
        <p:txBody>
          <a:bodyPr/>
          <a:lstStyle/>
          <a:p>
            <a:pPr marL="0" indent="0">
              <a:buNone/>
            </a:pPr>
            <a:r>
              <a:rPr lang="en-GB" dirty="0"/>
              <a:t>“An </a:t>
            </a:r>
            <a:r>
              <a:rPr lang="en-GB" b="1" i="1" dirty="0"/>
              <a:t>attention function </a:t>
            </a:r>
            <a:r>
              <a:rPr lang="en-GB" dirty="0"/>
              <a:t>can be described as mapping a </a:t>
            </a:r>
            <a:r>
              <a:rPr lang="en-GB" u="sng" dirty="0"/>
              <a:t>query</a:t>
            </a:r>
            <a:r>
              <a:rPr lang="en-GB" dirty="0"/>
              <a:t> and a set </a:t>
            </a:r>
            <a:r>
              <a:rPr lang="en-GB" u="sng" dirty="0"/>
              <a:t>of key-value </a:t>
            </a:r>
            <a:r>
              <a:rPr lang="en-GB" dirty="0"/>
              <a:t>pairs to an output, where the query, keys, values, and output are all vectors.”</a:t>
            </a:r>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983320"/>
            <a:ext cx="5972175" cy="260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1486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Attention: query, keys and values</a:t>
            </a:r>
          </a:p>
        </p:txBody>
      </p:sp>
      <p:sp>
        <p:nvSpPr>
          <p:cNvPr id="3" name="Content Placeholder 2"/>
          <p:cNvSpPr>
            <a:spLocks noGrp="1"/>
          </p:cNvSpPr>
          <p:nvPr>
            <p:ph idx="1"/>
          </p:nvPr>
        </p:nvSpPr>
        <p:spPr/>
        <p:txBody>
          <a:bodyPr/>
          <a:lstStyle/>
          <a:p>
            <a:endParaRPr lang="en-GB" dirty="0"/>
          </a:p>
        </p:txBody>
      </p:sp>
      <p:pic>
        <p:nvPicPr>
          <p:cNvPr id="10242" name="Picture 2" descr="https://miro.medium.com/max/875/1*r6S_FHm9h82w1hDnpyaHe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1340768"/>
            <a:ext cx="5352703" cy="4842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170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Scaled Dot-Product Attention</a:t>
            </a:r>
          </a:p>
        </p:txBody>
      </p:sp>
      <p:sp>
        <p:nvSpPr>
          <p:cNvPr id="3" name="Content Placeholder 2"/>
          <p:cNvSpPr>
            <a:spLocks noGrp="1"/>
          </p:cNvSpPr>
          <p:nvPr>
            <p:ph idx="1"/>
          </p:nvPr>
        </p:nvSpPr>
        <p:spPr>
          <a:xfrm>
            <a:off x="467544" y="3645024"/>
            <a:ext cx="8229600" cy="2869779"/>
          </a:xfrm>
        </p:spPr>
        <p:txBody>
          <a:bodyPr/>
          <a:lstStyle/>
          <a:p>
            <a:pPr marL="0" indent="0">
              <a:buNone/>
            </a:pPr>
            <a:r>
              <a:rPr lang="en-GB" dirty="0"/>
              <a:t>k(</a:t>
            </a:r>
            <a:r>
              <a:rPr lang="en-GB" dirty="0" err="1"/>
              <a:t>d</a:t>
            </a:r>
            <a:r>
              <a:rPr lang="en-GB" baseline="-25000" dirty="0" err="1"/>
              <a:t>k</a:t>
            </a:r>
            <a:r>
              <a:rPr lang="en-GB" dirty="0"/>
              <a:t> in the paper) – dimension of the embedding</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78" y="1412776"/>
            <a:ext cx="8910990" cy="1080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856" y="4797152"/>
            <a:ext cx="2333625" cy="116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578" y="2609850"/>
            <a:ext cx="8678902" cy="1109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1826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1340768"/>
            <a:ext cx="6153150" cy="370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2989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Multi-head attention</a:t>
            </a:r>
          </a:p>
        </p:txBody>
      </p:sp>
      <p:sp>
        <p:nvSpPr>
          <p:cNvPr id="3" name="Content Placeholder 2"/>
          <p:cNvSpPr>
            <a:spLocks noGrp="1"/>
          </p:cNvSpPr>
          <p:nvPr>
            <p:ph idx="1"/>
          </p:nvPr>
        </p:nvSpPr>
        <p:spPr/>
        <p:txBody>
          <a:bodyPr/>
          <a:lstStyle/>
          <a:p>
            <a:endParaRPr lang="en-GB"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443" y="1221196"/>
            <a:ext cx="7620000" cy="414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5362291"/>
            <a:ext cx="5572125" cy="117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6997" y="1412776"/>
            <a:ext cx="2327003" cy="4254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6921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a:xfrm>
            <a:off x="467544" y="1733017"/>
            <a:ext cx="8229600" cy="4525963"/>
          </a:xfrm>
        </p:spPr>
        <p:txBody>
          <a:bodyPr/>
          <a:lstStyle/>
          <a:p>
            <a:endParaRPr lang="en-GB"/>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104" y="1233320"/>
            <a:ext cx="6648450" cy="461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0" y="6413972"/>
            <a:ext cx="9036496" cy="246221"/>
          </a:xfrm>
          <a:prstGeom prst="rect">
            <a:avLst/>
          </a:prstGeom>
        </p:spPr>
        <p:txBody>
          <a:bodyPr wrap="square">
            <a:spAutoFit/>
          </a:bodyPr>
          <a:lstStyle/>
          <a:p>
            <a:r>
              <a:rPr lang="en-GB" sz="1000" dirty="0">
                <a:hlinkClick r:id="rId3"/>
              </a:rPr>
              <a:t>https://towardsdatascience.com/attention-is-all-you-need-discovering-the-transformer-paper-73e5ff5e0634</a:t>
            </a:r>
            <a:r>
              <a:rPr lang="en-GB" sz="1000" dirty="0"/>
              <a:t> </a:t>
            </a:r>
          </a:p>
        </p:txBody>
      </p:sp>
    </p:spTree>
    <p:extLst>
      <p:ext uri="{BB962C8B-B14F-4D97-AF65-F5344CB8AC3E}">
        <p14:creationId xmlns:p14="http://schemas.microsoft.com/office/powerpoint/2010/main" val="36131119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613246"/>
            <a:ext cx="6362700" cy="580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0" y="6413972"/>
            <a:ext cx="9036496" cy="246221"/>
          </a:xfrm>
          <a:prstGeom prst="rect">
            <a:avLst/>
          </a:prstGeom>
        </p:spPr>
        <p:txBody>
          <a:bodyPr wrap="square">
            <a:spAutoFit/>
          </a:bodyPr>
          <a:lstStyle/>
          <a:p>
            <a:r>
              <a:rPr lang="en-GB" sz="1000" dirty="0">
                <a:hlinkClick r:id="rId3"/>
              </a:rPr>
              <a:t>https://towardsdatascience.com/attention-is-all-you-need-discovering-the-transformer-paper-73e5ff5e0634</a:t>
            </a:r>
            <a:r>
              <a:rPr lang="en-GB" sz="1000" dirty="0"/>
              <a:t> </a:t>
            </a:r>
          </a:p>
        </p:txBody>
      </p:sp>
    </p:spTree>
    <p:extLst>
      <p:ext uri="{BB962C8B-B14F-4D97-AF65-F5344CB8AC3E}">
        <p14:creationId xmlns:p14="http://schemas.microsoft.com/office/powerpoint/2010/main" val="1059201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dirty="0"/>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213" y="2276475"/>
            <a:ext cx="7267575" cy="230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0" y="6413972"/>
            <a:ext cx="9036496" cy="246221"/>
          </a:xfrm>
          <a:prstGeom prst="rect">
            <a:avLst/>
          </a:prstGeom>
        </p:spPr>
        <p:txBody>
          <a:bodyPr wrap="square">
            <a:spAutoFit/>
          </a:bodyPr>
          <a:lstStyle/>
          <a:p>
            <a:r>
              <a:rPr lang="en-GB" sz="1000" dirty="0">
                <a:hlinkClick r:id="rId3"/>
              </a:rPr>
              <a:t>https://towardsdatascience.com/attention-is-all-you-need-discovering-the-transformer-paper-73e5ff5e0634</a:t>
            </a:r>
            <a:r>
              <a:rPr lang="en-GB" sz="1000" dirty="0"/>
              <a:t> </a:t>
            </a:r>
          </a:p>
        </p:txBody>
      </p:sp>
    </p:spTree>
    <p:extLst>
      <p:ext uri="{BB962C8B-B14F-4D97-AF65-F5344CB8AC3E}">
        <p14:creationId xmlns:p14="http://schemas.microsoft.com/office/powerpoint/2010/main" val="12289287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1121" y="1052736"/>
            <a:ext cx="3875187" cy="4818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369603" y="121232"/>
            <a:ext cx="8229600" cy="1143000"/>
          </a:xfrm>
        </p:spPr>
        <p:txBody>
          <a:bodyPr/>
          <a:lstStyle/>
          <a:p>
            <a:r>
              <a:rPr lang="en-GB" dirty="0"/>
              <a:t>Transformer architecture</a:t>
            </a:r>
          </a:p>
        </p:txBody>
      </p:sp>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5799262"/>
            <a:ext cx="6578600"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5943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DCCDA1-1E24-43D2-8AB1-59653ECC4A69}"/>
              </a:ext>
            </a:extLst>
          </p:cNvPr>
          <p:cNvSpPr>
            <a:spLocks noGrp="1"/>
          </p:cNvSpPr>
          <p:nvPr>
            <p:ph type="title"/>
          </p:nvPr>
        </p:nvSpPr>
        <p:spPr/>
        <p:txBody>
          <a:bodyPr/>
          <a:lstStyle/>
          <a:p>
            <a:r>
              <a:rPr lang="en-GB" dirty="0"/>
              <a:t>Attention</a:t>
            </a:r>
          </a:p>
        </p:txBody>
      </p:sp>
      <p:pic>
        <p:nvPicPr>
          <p:cNvPr id="1026" name="Picture 2" descr="Spotlight model of visual attention. The attentional spotlight and visual sensitivity is highest centrally and horizontally at null of y-axis as the picture indicates. The spotlight is of highest sensitivity in the centre usually where the fovea focuses on (retinal center), the blurry part of the attentional spot is the fringe, and it collides spatially with peripheral decrease of perceptual sensitivity when attention remains on the retinal center.">
            <a:extLst>
              <a:ext uri="{FF2B5EF4-FFF2-40B4-BE49-F238E27FC236}">
                <a16:creationId xmlns:a16="http://schemas.microsoft.com/office/drawing/2014/main" id="{896FB812-32B5-4594-BBE3-D07042C043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6018" y="1844824"/>
            <a:ext cx="5623966" cy="27612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CD21322-819C-401A-A43A-D0EE78766AAC}"/>
              </a:ext>
            </a:extLst>
          </p:cNvPr>
          <p:cNvSpPr txBox="1"/>
          <p:nvPr/>
        </p:nvSpPr>
        <p:spPr>
          <a:xfrm>
            <a:off x="59635" y="6583680"/>
            <a:ext cx="6104556" cy="215444"/>
          </a:xfrm>
          <a:prstGeom prst="rect">
            <a:avLst/>
          </a:prstGeom>
          <a:noFill/>
        </p:spPr>
        <p:txBody>
          <a:bodyPr wrap="none" rtlCol="0">
            <a:spAutoFit/>
          </a:bodyPr>
          <a:lstStyle/>
          <a:p>
            <a:r>
              <a:rPr lang="en-GB" sz="800" dirty="0">
                <a:hlinkClick r:id="rId3"/>
              </a:rPr>
              <a:t>https://www.researchgate.net/figure/Spotlight-model-of-visual-attention-The-attentional-spotlight-and-visual-sensitivity-is_fig5_266283321</a:t>
            </a:r>
            <a:r>
              <a:rPr lang="en-GB" sz="800" dirty="0"/>
              <a:t> </a:t>
            </a:r>
          </a:p>
        </p:txBody>
      </p:sp>
      <p:sp>
        <p:nvSpPr>
          <p:cNvPr id="7" name="TextBox 6">
            <a:extLst>
              <a:ext uri="{FF2B5EF4-FFF2-40B4-BE49-F238E27FC236}">
                <a16:creationId xmlns:a16="http://schemas.microsoft.com/office/drawing/2014/main" id="{BF37912A-4186-4CDF-B3FD-08B918D6B11D}"/>
              </a:ext>
            </a:extLst>
          </p:cNvPr>
          <p:cNvSpPr txBox="1"/>
          <p:nvPr/>
        </p:nvSpPr>
        <p:spPr>
          <a:xfrm>
            <a:off x="508387" y="5465385"/>
            <a:ext cx="4571006" cy="923330"/>
          </a:xfrm>
          <a:prstGeom prst="rect">
            <a:avLst/>
          </a:prstGeom>
          <a:noFill/>
        </p:spPr>
        <p:txBody>
          <a:bodyPr wrap="square">
            <a:spAutoFit/>
          </a:bodyPr>
          <a:lstStyle/>
          <a:p>
            <a:r>
              <a:rPr lang="en-US" dirty="0"/>
              <a:t>humans exploit a sequence of partial glimpses and selectively focus on salient parts in order to capture visual structure better</a:t>
            </a:r>
            <a:endParaRPr lang="en-GB" dirty="0"/>
          </a:p>
        </p:txBody>
      </p:sp>
      <p:pic>
        <p:nvPicPr>
          <p:cNvPr id="6146" name="Picture 2" descr="FIGURE 3, [Cross section of the eye...]. - Prevention and Management of  Diabetes-Related Eye Disease - NCBI Bookshel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2023136"/>
            <a:ext cx="3325705" cy="2286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14814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090" y="93800"/>
            <a:ext cx="8229600" cy="1143000"/>
          </a:xfrm>
        </p:spPr>
        <p:txBody>
          <a:bodyPr/>
          <a:lstStyle/>
          <a:p>
            <a:r>
              <a:rPr lang="en-GB" dirty="0"/>
              <a:t>Positional Encoding</a:t>
            </a:r>
          </a:p>
        </p:txBody>
      </p:sp>
      <p:pic>
        <p:nvPicPr>
          <p:cNvPr id="21508" name="Picture 4"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764" y="3356992"/>
            <a:ext cx="5252346" cy="2520280"/>
          </a:xfrm>
          <a:prstGeom prst="rect">
            <a:avLst/>
          </a:prstGeom>
          <a:noFill/>
          <a:extLst>
            <a:ext uri="{909E8E84-426E-40DD-AFC4-6F175D3DCCD1}">
              <a14:hiddenFill xmlns:a14="http://schemas.microsoft.com/office/drawing/2010/main">
                <a:solidFill>
                  <a:srgbClr val="FFFFFF"/>
                </a:solidFill>
              </a14:hiddenFill>
            </a:ext>
          </a:extLst>
        </p:spPr>
      </p:pic>
      <p:pic>
        <p:nvPicPr>
          <p:cNvPr id="2150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412776"/>
            <a:ext cx="8810867" cy="15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8292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Transformer: encoder block</a:t>
            </a:r>
          </a:p>
        </p:txBody>
      </p:sp>
      <p:sp>
        <p:nvSpPr>
          <p:cNvPr id="3" name="Content Placeholder 2"/>
          <p:cNvSpPr>
            <a:spLocks noGrp="1"/>
          </p:cNvSpPr>
          <p:nvPr>
            <p:ph idx="1"/>
          </p:nvPr>
        </p:nvSpPr>
        <p:spPr>
          <a:xfrm>
            <a:off x="457200" y="1600200"/>
            <a:ext cx="3970784" cy="4525963"/>
          </a:xfrm>
        </p:spPr>
        <p:txBody>
          <a:bodyPr>
            <a:normAutofit fontScale="92500" lnSpcReduction="20000"/>
          </a:bodyPr>
          <a:lstStyle/>
          <a:p>
            <a:r>
              <a:rPr lang="en-GB" dirty="0"/>
              <a:t>Multi head attention layer</a:t>
            </a:r>
          </a:p>
          <a:p>
            <a:r>
              <a:rPr lang="en-GB" dirty="0"/>
              <a:t>Layer normalization</a:t>
            </a:r>
          </a:p>
          <a:p>
            <a:r>
              <a:rPr lang="en-GB" dirty="0"/>
              <a:t> Feed forward layer (applied independently to each vector) </a:t>
            </a:r>
          </a:p>
          <a:p>
            <a:r>
              <a:rPr lang="en-GB" dirty="0"/>
              <a:t>Layer normalization</a:t>
            </a:r>
          </a:p>
          <a:p>
            <a:pPr marL="0" indent="0">
              <a:buNone/>
            </a:pPr>
            <a:r>
              <a:rPr lang="en-GB" dirty="0"/>
              <a:t>+ Residual connections (before the normalizations)</a:t>
            </a:r>
          </a:p>
        </p:txBody>
      </p:sp>
      <p:pic>
        <p:nvPicPr>
          <p:cNvPr id="4"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15700"/>
          <a:stretch/>
        </p:blipFill>
        <p:spPr bwMode="auto">
          <a:xfrm>
            <a:off x="5394960" y="1196752"/>
            <a:ext cx="2872318" cy="4368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9218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Batch norm </a:t>
            </a:r>
            <a:r>
              <a:rPr lang="en-GB" dirty="0" err="1"/>
              <a:t>vs</a:t>
            </a:r>
            <a:r>
              <a:rPr lang="en-GB" dirty="0"/>
              <a:t> Layer norm</a:t>
            </a:r>
          </a:p>
        </p:txBody>
      </p:sp>
      <p:sp>
        <p:nvSpPr>
          <p:cNvPr id="3" name="Content Placeholder 2"/>
          <p:cNvSpPr>
            <a:spLocks noGrp="1"/>
          </p:cNvSpPr>
          <p:nvPr>
            <p:ph idx="1"/>
          </p:nvPr>
        </p:nvSpPr>
        <p:spPr/>
        <p:txBody>
          <a:bodyPr/>
          <a:lstStyle/>
          <a:p>
            <a:endParaRPr lang="en-GB"/>
          </a:p>
        </p:txBody>
      </p:sp>
      <p:pic>
        <p:nvPicPr>
          <p:cNvPr id="18434" name="Picture 2" descr="Layer Normalization Explained | Papers With C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340768"/>
            <a:ext cx="6808175" cy="5211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87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Transformer: decoder block</a:t>
            </a:r>
          </a:p>
        </p:txBody>
      </p:sp>
      <p:sp>
        <p:nvSpPr>
          <p:cNvPr id="3" name="Content Placeholder 2"/>
          <p:cNvSpPr>
            <a:spLocks noGrp="1"/>
          </p:cNvSpPr>
          <p:nvPr>
            <p:ph idx="1"/>
          </p:nvPr>
        </p:nvSpPr>
        <p:spPr>
          <a:xfrm>
            <a:off x="457200" y="1600200"/>
            <a:ext cx="4762872" cy="4525963"/>
          </a:xfrm>
        </p:spPr>
        <p:txBody>
          <a:bodyPr/>
          <a:lstStyle/>
          <a:p>
            <a:r>
              <a:rPr lang="en-GB" dirty="0"/>
              <a:t>Input: block on the same level in the encoder and the previous level in the decoder</a:t>
            </a:r>
          </a:p>
          <a:p>
            <a:r>
              <a:rPr lang="en-GB" dirty="0"/>
              <a:t>Masked multi head attention</a:t>
            </a: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096" y="2564904"/>
            <a:ext cx="3124200"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2054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Simple transformer for sentiment analysis</a:t>
            </a:r>
          </a:p>
        </p:txBody>
      </p:sp>
      <p:sp>
        <p:nvSpPr>
          <p:cNvPr id="4" name="AutoShape 2" descr="http://peterbloem.nl/files/transformers/classifier.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AutoShape 4" descr="http://peterbloem.nl/files/transformers/classifier.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253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151" y="1628800"/>
            <a:ext cx="8982075" cy="383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33329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BERT</a:t>
            </a:r>
          </a:p>
        </p:txBody>
      </p:sp>
      <p:pic>
        <p:nvPicPr>
          <p:cNvPr id="235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607304"/>
            <a:ext cx="7062572" cy="3925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251520" y="6244284"/>
            <a:ext cx="8136904" cy="369332"/>
          </a:xfrm>
          <a:prstGeom prst="rect">
            <a:avLst/>
          </a:prstGeom>
        </p:spPr>
        <p:txBody>
          <a:bodyPr wrap="square">
            <a:spAutoFit/>
          </a:bodyPr>
          <a:lstStyle/>
          <a:p>
            <a:r>
              <a:rPr lang="en-GB" dirty="0">
                <a:hlinkClick r:id="rId3"/>
              </a:rPr>
              <a:t>https://jalammar.github.io/a-visual-guide-to-using-bert-for-the-first-time/</a:t>
            </a:r>
            <a:r>
              <a:rPr lang="en-GB" dirty="0"/>
              <a:t> </a:t>
            </a:r>
          </a:p>
        </p:txBody>
      </p:sp>
    </p:spTree>
    <p:extLst>
      <p:ext uri="{BB962C8B-B14F-4D97-AF65-F5344CB8AC3E}">
        <p14:creationId xmlns:p14="http://schemas.microsoft.com/office/powerpoint/2010/main" val="182649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BERT</a:t>
            </a:r>
          </a:p>
        </p:txBody>
      </p:sp>
      <p:sp>
        <p:nvSpPr>
          <p:cNvPr id="3" name="Content Placeholder 2"/>
          <p:cNvSpPr>
            <a:spLocks noGrp="1"/>
          </p:cNvSpPr>
          <p:nvPr>
            <p:ph idx="1"/>
          </p:nvPr>
        </p:nvSpPr>
        <p:spPr/>
        <p:txBody>
          <a:bodyPr/>
          <a:lstStyle/>
          <a:p>
            <a:r>
              <a:rPr lang="en-GB" b="1" i="1" dirty="0"/>
              <a:t>PRE-TRAINED</a:t>
            </a:r>
            <a:r>
              <a:rPr lang="en-GB" dirty="0"/>
              <a:t> on a large general-domain corpus consisting of 800M words from English books 2.5B words of text from English Wikipedia articles.</a:t>
            </a:r>
          </a:p>
          <a:p>
            <a:pPr lvl="1"/>
            <a:r>
              <a:rPr lang="en-GB" b="1" dirty="0"/>
              <a:t>Masking: </a:t>
            </a:r>
            <a:r>
              <a:rPr lang="en-GB" dirty="0"/>
              <a:t>words are masked out, replaced with a random word or kept as they are. The model is then asked to predict, for </a:t>
            </a:r>
            <a:r>
              <a:rPr lang="en-GB" b="1" dirty="0"/>
              <a:t>only </a:t>
            </a:r>
            <a:r>
              <a:rPr lang="en-GB" dirty="0"/>
              <a:t>these words, what the original words were.</a:t>
            </a:r>
          </a:p>
        </p:txBody>
      </p:sp>
    </p:spTree>
    <p:extLst>
      <p:ext uri="{BB962C8B-B14F-4D97-AF65-F5344CB8AC3E}">
        <p14:creationId xmlns:p14="http://schemas.microsoft.com/office/powerpoint/2010/main" val="22435393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BERT</a:t>
            </a:r>
          </a:p>
        </p:txBody>
      </p:sp>
      <p:sp>
        <p:nvSpPr>
          <p:cNvPr id="3" name="Content Placeholder 2"/>
          <p:cNvSpPr>
            <a:spLocks noGrp="1"/>
          </p:cNvSpPr>
          <p:nvPr>
            <p:ph idx="1"/>
          </p:nvPr>
        </p:nvSpPr>
        <p:spPr/>
        <p:txBody>
          <a:bodyPr/>
          <a:lstStyle/>
          <a:p>
            <a:r>
              <a:rPr lang="en-GB" b="1" i="1" dirty="0"/>
              <a:t>PRETRAINING</a:t>
            </a:r>
          </a:p>
          <a:p>
            <a:pPr lvl="1"/>
            <a:r>
              <a:rPr lang="en-GB" b="1" dirty="0"/>
              <a:t>Masking</a:t>
            </a:r>
          </a:p>
          <a:p>
            <a:pPr lvl="1"/>
            <a:r>
              <a:rPr lang="en-GB" b="1" dirty="0"/>
              <a:t>Next Sentence Prediction: </a:t>
            </a:r>
            <a:r>
              <a:rPr lang="en-GB" dirty="0"/>
              <a:t>Two sequences of about 256 words are sampled that either (a) follow each other directly in the corpus, or (b) are both taken from random places. The model must then predict whether a or b is the case.</a:t>
            </a:r>
          </a:p>
        </p:txBody>
      </p:sp>
    </p:spTree>
    <p:extLst>
      <p:ext uri="{BB962C8B-B14F-4D97-AF65-F5344CB8AC3E}">
        <p14:creationId xmlns:p14="http://schemas.microsoft.com/office/powerpoint/2010/main" val="35045838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1143000"/>
          </a:xfrm>
        </p:spPr>
        <p:txBody>
          <a:bodyPr/>
          <a:lstStyle/>
          <a:p>
            <a:pPr algn="l"/>
            <a:r>
              <a:rPr lang="en-GB" dirty="0"/>
              <a:t>BERT</a:t>
            </a:r>
          </a:p>
        </p:txBody>
      </p:sp>
      <p:sp>
        <p:nvSpPr>
          <p:cNvPr id="3" name="Content Placeholder 2"/>
          <p:cNvSpPr>
            <a:spLocks noGrp="1"/>
          </p:cNvSpPr>
          <p:nvPr>
            <p:ph idx="1"/>
          </p:nvPr>
        </p:nvSpPr>
        <p:spPr>
          <a:xfrm>
            <a:off x="457200" y="1268760"/>
            <a:ext cx="8229600" cy="5256584"/>
          </a:xfrm>
        </p:spPr>
        <p:txBody>
          <a:bodyPr/>
          <a:lstStyle/>
          <a:p>
            <a:r>
              <a:rPr lang="en-GB" dirty="0"/>
              <a:t>Input is prepended with a special &lt;</a:t>
            </a:r>
            <a:r>
              <a:rPr lang="en-GB" dirty="0">
                <a:solidFill>
                  <a:schemeClr val="tx2">
                    <a:lumMod val="40000"/>
                    <a:lumOff val="60000"/>
                  </a:schemeClr>
                </a:solidFill>
              </a:rPr>
              <a:t>CLS</a:t>
            </a:r>
            <a:r>
              <a:rPr lang="en-GB" dirty="0"/>
              <a:t>&gt; token. The output vector corresponding to this token is used as a sentence representation in sequence classification tasks like the next sentence classification.</a:t>
            </a:r>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861048"/>
            <a:ext cx="8064500" cy="273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84108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BERT</a:t>
            </a:r>
          </a:p>
        </p:txBody>
      </p:sp>
      <p:sp>
        <p:nvSpPr>
          <p:cNvPr id="3" name="Content Placeholder 2"/>
          <p:cNvSpPr>
            <a:spLocks noGrp="1"/>
          </p:cNvSpPr>
          <p:nvPr>
            <p:ph idx="1"/>
          </p:nvPr>
        </p:nvSpPr>
        <p:spPr/>
        <p:txBody>
          <a:bodyPr/>
          <a:lstStyle/>
          <a:p>
            <a:r>
              <a:rPr lang="en-GB" b="1" dirty="0"/>
              <a:t>FINE-TUNING</a:t>
            </a:r>
          </a:p>
          <a:p>
            <a:pPr lvl="1"/>
            <a:r>
              <a:rPr lang="en-GB" dirty="0"/>
              <a:t>a single task-specific layer is placed after the transformer blocks, which maps the general purpose representation to a task specific output. </a:t>
            </a:r>
            <a:endParaRPr lang="en-GB" b="1" dirty="0"/>
          </a:p>
          <a:p>
            <a:r>
              <a:rPr lang="en-GB" b="1" dirty="0"/>
              <a:t>Classification: </a:t>
            </a:r>
            <a:r>
              <a:rPr lang="en-GB" dirty="0"/>
              <a:t>maps the first output token (corresponding to &lt;CLS&gt;) to </a:t>
            </a:r>
            <a:r>
              <a:rPr lang="en-GB" dirty="0" err="1"/>
              <a:t>softmax</a:t>
            </a:r>
            <a:r>
              <a:rPr lang="en-GB" dirty="0"/>
              <a:t> probabilities over the classes</a:t>
            </a:r>
          </a:p>
        </p:txBody>
      </p:sp>
    </p:spTree>
    <p:extLst>
      <p:ext uri="{BB962C8B-B14F-4D97-AF65-F5344CB8AC3E}">
        <p14:creationId xmlns:p14="http://schemas.microsoft.com/office/powerpoint/2010/main" val="3816183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CA297-359C-49A1-AA0E-50CC0994887E}"/>
              </a:ext>
            </a:extLst>
          </p:cNvPr>
          <p:cNvSpPr>
            <a:spLocks noGrp="1"/>
          </p:cNvSpPr>
          <p:nvPr>
            <p:ph type="title"/>
          </p:nvPr>
        </p:nvSpPr>
        <p:spPr/>
        <p:txBody>
          <a:bodyPr>
            <a:normAutofit fontScale="90000"/>
          </a:bodyPr>
          <a:lstStyle/>
          <a:p>
            <a:r>
              <a:rPr lang="en-GB" dirty="0"/>
              <a:t>CBAM – Convolutional Block Attention Module</a:t>
            </a:r>
          </a:p>
        </p:txBody>
      </p:sp>
      <p:pic>
        <p:nvPicPr>
          <p:cNvPr id="5" name="Picture 4">
            <a:extLst>
              <a:ext uri="{FF2B5EF4-FFF2-40B4-BE49-F238E27FC236}">
                <a16:creationId xmlns:a16="http://schemas.microsoft.com/office/drawing/2014/main" id="{4DF47C5F-613D-4303-B500-B68064179725}"/>
              </a:ext>
            </a:extLst>
          </p:cNvPr>
          <p:cNvPicPr>
            <a:picLocks noChangeAspect="1"/>
          </p:cNvPicPr>
          <p:nvPr/>
        </p:nvPicPr>
        <p:blipFill>
          <a:blip r:embed="rId2"/>
          <a:stretch>
            <a:fillRect/>
          </a:stretch>
        </p:blipFill>
        <p:spPr>
          <a:xfrm>
            <a:off x="1403647" y="2606469"/>
            <a:ext cx="6118505" cy="3521026"/>
          </a:xfrm>
          <a:prstGeom prst="rect">
            <a:avLst/>
          </a:prstGeom>
        </p:spPr>
      </p:pic>
      <p:sp>
        <p:nvSpPr>
          <p:cNvPr id="6" name="TextBox 5">
            <a:extLst>
              <a:ext uri="{FF2B5EF4-FFF2-40B4-BE49-F238E27FC236}">
                <a16:creationId xmlns:a16="http://schemas.microsoft.com/office/drawing/2014/main" id="{5CD91027-0044-4F5A-ABDD-21C0191FDA3F}"/>
              </a:ext>
            </a:extLst>
          </p:cNvPr>
          <p:cNvSpPr txBox="1"/>
          <p:nvPr/>
        </p:nvSpPr>
        <p:spPr>
          <a:xfrm>
            <a:off x="172941" y="6497486"/>
            <a:ext cx="5769528" cy="215444"/>
          </a:xfrm>
          <a:prstGeom prst="rect">
            <a:avLst/>
          </a:prstGeom>
          <a:noFill/>
        </p:spPr>
        <p:txBody>
          <a:bodyPr wrap="none" rtlCol="0">
            <a:spAutoFit/>
          </a:bodyPr>
          <a:lstStyle/>
          <a:p>
            <a:r>
              <a:rPr lang="en-GB" sz="800" dirty="0">
                <a:hlinkClick r:id="rId3"/>
              </a:rPr>
              <a:t>https://openaccess.thecvf.com/content_ECCV_2018/papers/Sanghyun_Woo_Convolutional_Block_Attention_ECCV_2018_paper.pdf</a:t>
            </a:r>
            <a:r>
              <a:rPr lang="en-GB" sz="800" dirty="0"/>
              <a:t> </a:t>
            </a:r>
          </a:p>
        </p:txBody>
      </p:sp>
      <p:sp>
        <p:nvSpPr>
          <p:cNvPr id="8" name="TextBox 7">
            <a:extLst>
              <a:ext uri="{FF2B5EF4-FFF2-40B4-BE49-F238E27FC236}">
                <a16:creationId xmlns:a16="http://schemas.microsoft.com/office/drawing/2014/main" id="{CBB8A6C5-B95A-4FDC-8BB0-E2C57D8E254B}"/>
              </a:ext>
            </a:extLst>
          </p:cNvPr>
          <p:cNvSpPr txBox="1"/>
          <p:nvPr/>
        </p:nvSpPr>
        <p:spPr>
          <a:xfrm>
            <a:off x="47708" y="1690689"/>
            <a:ext cx="8986961" cy="923330"/>
          </a:xfrm>
          <a:prstGeom prst="rect">
            <a:avLst/>
          </a:prstGeom>
          <a:noFill/>
        </p:spPr>
        <p:txBody>
          <a:bodyPr wrap="square">
            <a:spAutoFit/>
          </a:bodyPr>
          <a:lstStyle/>
          <a:p>
            <a:r>
              <a:rPr lang="en-US" b="1" dirty="0"/>
              <a:t>Convolutional Block Attention Module (CBAM):</a:t>
            </a:r>
          </a:p>
          <a:p>
            <a:pPr marL="742950" lvl="1" indent="-285750">
              <a:buFont typeface="Arial" panose="020B0604020202020204" pitchFamily="34" charset="0"/>
              <a:buChar char="•"/>
            </a:pPr>
            <a:r>
              <a:rPr lang="en-US" dirty="0"/>
              <a:t>a simple yet effective attention module for feed-forward convolutional neural networks</a:t>
            </a:r>
            <a:endParaRPr lang="en-GB" dirty="0"/>
          </a:p>
        </p:txBody>
      </p:sp>
    </p:spTree>
    <p:extLst>
      <p:ext uri="{BB962C8B-B14F-4D97-AF65-F5344CB8AC3E}">
        <p14:creationId xmlns:p14="http://schemas.microsoft.com/office/powerpoint/2010/main" val="8653802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GB" b="1" dirty="0"/>
              <a:t>An Image is Worth 16x16 Words: Transformers for Image Recognition at Scale</a:t>
            </a:r>
          </a:p>
        </p:txBody>
      </p:sp>
      <p:sp>
        <p:nvSpPr>
          <p:cNvPr id="5" name="Subtitle 4"/>
          <p:cNvSpPr>
            <a:spLocks noGrp="1"/>
          </p:cNvSpPr>
          <p:nvPr>
            <p:ph type="subTitle" idx="1"/>
          </p:nvPr>
        </p:nvSpPr>
        <p:spPr/>
        <p:txBody>
          <a:bodyPr/>
          <a:lstStyle/>
          <a:p>
            <a:r>
              <a:rPr lang="en-GB" dirty="0"/>
              <a:t>Vision transformer</a:t>
            </a:r>
          </a:p>
        </p:txBody>
      </p:sp>
    </p:spTree>
    <p:extLst>
      <p:ext uri="{BB962C8B-B14F-4D97-AF65-F5344CB8AC3E}">
        <p14:creationId xmlns:p14="http://schemas.microsoft.com/office/powerpoint/2010/main" val="29865232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GB" dirty="0"/>
              <a:t>Official implementation in JAX: </a:t>
            </a:r>
            <a:r>
              <a:rPr lang="en-GB" dirty="0">
                <a:hlinkClick r:id="rId2"/>
              </a:rPr>
              <a:t>https://github.com/google-research/vision_transformer#vision-transformer</a:t>
            </a:r>
            <a:r>
              <a:rPr lang="en-GB" dirty="0"/>
              <a:t> </a:t>
            </a:r>
          </a:p>
        </p:txBody>
      </p:sp>
    </p:spTree>
    <p:extLst>
      <p:ext uri="{BB962C8B-B14F-4D97-AF65-F5344CB8AC3E}">
        <p14:creationId xmlns:p14="http://schemas.microsoft.com/office/powerpoint/2010/main" val="14931588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908688"/>
            <a:ext cx="89154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92665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a:xfrm>
            <a:off x="457200" y="3789040"/>
            <a:ext cx="8229600" cy="2337123"/>
          </a:xfrm>
        </p:spPr>
        <p:txBody>
          <a:bodyPr/>
          <a:lstStyle/>
          <a:p>
            <a:pPr marL="0" indent="0">
              <a:buNone/>
            </a:pPr>
            <a:r>
              <a:rPr lang="en-GB" dirty="0"/>
              <a:t>1. Split the image into patches and encode each patch</a:t>
            </a:r>
          </a:p>
        </p:txBody>
      </p:sp>
      <p:pic>
        <p:nvPicPr>
          <p:cNvPr id="3074" name="Picture 2" descr="https://github.com/hirotomusiker/schwert_colab_data_storage/blob/master/images/vit_demo/vit_input.png?raw=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0648"/>
            <a:ext cx="8883679" cy="273630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0" y="6642556"/>
            <a:ext cx="8856984" cy="215444"/>
          </a:xfrm>
          <a:prstGeom prst="rect">
            <a:avLst/>
          </a:prstGeom>
        </p:spPr>
        <p:txBody>
          <a:bodyPr wrap="square">
            <a:spAutoFit/>
          </a:bodyPr>
          <a:lstStyle/>
          <a:p>
            <a:r>
              <a:rPr lang="en-GB" sz="800" dirty="0">
                <a:hlinkClick r:id="rId3"/>
              </a:rPr>
              <a:t>https://colab.research.google.com/github/hirotomusiker/schwert_colab_data_storage/blob/master/notebook/Vision_Transformer_Tutorial.ipynb#scrollTo=nI6rRunEO6bI</a:t>
            </a:r>
            <a:r>
              <a:rPr lang="en-GB" sz="800" dirty="0"/>
              <a:t> </a:t>
            </a:r>
          </a:p>
        </p:txBody>
      </p:sp>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776" y="4662224"/>
            <a:ext cx="2971800"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12682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a:xfrm>
            <a:off x="457200" y="3789040"/>
            <a:ext cx="8229600" cy="2337123"/>
          </a:xfrm>
        </p:spPr>
        <p:txBody>
          <a:bodyPr/>
          <a:lstStyle/>
          <a:p>
            <a:pPr marL="514350" indent="-514350">
              <a:buAutoNum type="arabicPeriod"/>
            </a:pPr>
            <a:r>
              <a:rPr lang="en-GB" dirty="0"/>
              <a:t>Split the image into patches and encode each patch</a:t>
            </a:r>
          </a:p>
          <a:p>
            <a:pPr marL="514350" indent="-514350">
              <a:buFont typeface="Arial" pitchFamily="34" charset="0"/>
              <a:buAutoNum type="arabicPeriod"/>
            </a:pPr>
            <a:r>
              <a:rPr lang="en-GB" dirty="0"/>
              <a:t> Add Position </a:t>
            </a:r>
            <a:r>
              <a:rPr lang="en-GB" dirty="0" err="1"/>
              <a:t>Embeddings</a:t>
            </a:r>
            <a:endParaRPr lang="en-GB" dirty="0"/>
          </a:p>
          <a:p>
            <a:pPr marL="514350" indent="-514350">
              <a:buAutoNum type="arabicPeriod"/>
            </a:pPr>
            <a:endParaRPr lang="en-GB" dirty="0"/>
          </a:p>
        </p:txBody>
      </p:sp>
      <p:pic>
        <p:nvPicPr>
          <p:cNvPr id="3074" name="Picture 2" descr="https://github.com/hirotomusiker/schwert_colab_data_storage/blob/master/images/vit_demo/vit_input.png?raw=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0648"/>
            <a:ext cx="8883679" cy="273630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0" y="6642556"/>
            <a:ext cx="8856984" cy="215444"/>
          </a:xfrm>
          <a:prstGeom prst="rect">
            <a:avLst/>
          </a:prstGeom>
        </p:spPr>
        <p:txBody>
          <a:bodyPr wrap="square">
            <a:spAutoFit/>
          </a:bodyPr>
          <a:lstStyle/>
          <a:p>
            <a:r>
              <a:rPr lang="en-GB" sz="800" dirty="0">
                <a:hlinkClick r:id="rId3"/>
              </a:rPr>
              <a:t>https://colab.research.google.com/github/hirotomusiker/schwert_colab_data_storage/blob/master/notebook/Vision_Transformer_Tutorial.ipynb#scrollTo=nI6rRunEO6bI</a:t>
            </a:r>
            <a:r>
              <a:rPr lang="en-GB" sz="800" dirty="0"/>
              <a:t> </a:t>
            </a:r>
          </a:p>
        </p:txBody>
      </p:sp>
    </p:spTree>
    <p:extLst>
      <p:ext uri="{BB962C8B-B14F-4D97-AF65-F5344CB8AC3E}">
        <p14:creationId xmlns:p14="http://schemas.microsoft.com/office/powerpoint/2010/main" val="14762123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30" y="2708920"/>
            <a:ext cx="4942079" cy="187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GB" dirty="0"/>
              <a:t>Position </a:t>
            </a:r>
            <a:r>
              <a:rPr lang="en-GB" dirty="0" err="1"/>
              <a:t>Embeddings</a:t>
            </a:r>
            <a:r>
              <a:rPr lang="en-GB" dirty="0"/>
              <a:t> Visualisation</a:t>
            </a:r>
          </a:p>
        </p:txBody>
      </p:sp>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0428" y="1916832"/>
            <a:ext cx="4313572" cy="4124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94187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260648"/>
            <a:ext cx="8229600" cy="2337123"/>
          </a:xfrm>
        </p:spPr>
        <p:txBody>
          <a:bodyPr/>
          <a:lstStyle/>
          <a:p>
            <a:pPr marL="514350" indent="-514350">
              <a:buAutoNum type="arabicPeriod"/>
            </a:pPr>
            <a:r>
              <a:rPr lang="en-GB" dirty="0"/>
              <a:t>Split the image into patches and encode each patch</a:t>
            </a:r>
          </a:p>
          <a:p>
            <a:pPr marL="514350" indent="-514350">
              <a:buFont typeface="Arial" pitchFamily="34" charset="0"/>
              <a:buAutoNum type="arabicPeriod"/>
            </a:pPr>
            <a:r>
              <a:rPr lang="en-GB" dirty="0"/>
              <a:t> Add Position </a:t>
            </a:r>
            <a:r>
              <a:rPr lang="en-GB" dirty="0" err="1"/>
              <a:t>Embeddings</a:t>
            </a:r>
            <a:endParaRPr lang="en-GB" dirty="0"/>
          </a:p>
          <a:p>
            <a:pPr marL="514350" indent="-514350">
              <a:buFont typeface="Arial" pitchFamily="34" charset="0"/>
              <a:buAutoNum type="arabicPeriod"/>
            </a:pPr>
            <a:r>
              <a:rPr lang="en-GB" dirty="0"/>
              <a:t>Transformer Encoder</a:t>
            </a:r>
          </a:p>
          <a:p>
            <a:pPr marL="514350" indent="-514350">
              <a:buAutoNum type="arabicPeriod"/>
            </a:pPr>
            <a:endParaRPr lang="en-GB" dirty="0"/>
          </a:p>
        </p:txBody>
      </p:sp>
      <p:sp>
        <p:nvSpPr>
          <p:cNvPr id="4" name="Rectangle 3"/>
          <p:cNvSpPr/>
          <p:nvPr/>
        </p:nvSpPr>
        <p:spPr>
          <a:xfrm>
            <a:off x="0" y="6642556"/>
            <a:ext cx="8856984" cy="215444"/>
          </a:xfrm>
          <a:prstGeom prst="rect">
            <a:avLst/>
          </a:prstGeom>
        </p:spPr>
        <p:txBody>
          <a:bodyPr wrap="square">
            <a:spAutoFit/>
          </a:bodyPr>
          <a:lstStyle/>
          <a:p>
            <a:r>
              <a:rPr lang="en-GB" sz="800" dirty="0">
                <a:hlinkClick r:id="rId2"/>
              </a:rPr>
              <a:t>https://colab.research.google.com/github/hirotomusiker/schwert_colab_data_storage/blob/master/notebook/Vision_Transformer_Tutorial.ipynb#scrollTo=nI6rRunEO6bI</a:t>
            </a:r>
            <a:r>
              <a:rPr lang="en-GB" sz="800" dirty="0"/>
              <a:t> </a:t>
            </a:r>
          </a:p>
        </p:txBody>
      </p:sp>
      <p:pic>
        <p:nvPicPr>
          <p:cNvPr id="29698" name="Picture 2" descr="https://github.com/hirotomusiker/schwert_colab_data_storage/blob/master/images/vit_demo/transformer_encoder.png?raw=tru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5616" y="2670056"/>
            <a:ext cx="7261704" cy="3841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9896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3692" y="1412776"/>
            <a:ext cx="8229600" cy="3705275"/>
          </a:xfrm>
        </p:spPr>
        <p:txBody>
          <a:bodyPr>
            <a:normAutofit/>
          </a:bodyPr>
          <a:lstStyle/>
          <a:p>
            <a:pPr marL="0" indent="0">
              <a:buNone/>
            </a:pPr>
            <a:r>
              <a:rPr lang="en-GB" b="1" dirty="0"/>
              <a:t>VISION TRANSFORMER</a:t>
            </a:r>
          </a:p>
          <a:p>
            <a:pPr marL="514350" indent="-514350">
              <a:buAutoNum type="arabicPeriod"/>
            </a:pPr>
            <a:r>
              <a:rPr lang="en-GB" dirty="0"/>
              <a:t>Split the image into patches and encode each patch</a:t>
            </a:r>
          </a:p>
          <a:p>
            <a:pPr marL="514350" indent="-514350">
              <a:buFont typeface="Arial" pitchFamily="34" charset="0"/>
              <a:buAutoNum type="arabicPeriod"/>
            </a:pPr>
            <a:r>
              <a:rPr lang="en-GB" dirty="0"/>
              <a:t> Add Position </a:t>
            </a:r>
            <a:r>
              <a:rPr lang="en-GB" dirty="0" err="1"/>
              <a:t>Embeddings</a:t>
            </a:r>
            <a:endParaRPr lang="en-GB" dirty="0"/>
          </a:p>
          <a:p>
            <a:pPr marL="514350" indent="-514350">
              <a:buFont typeface="Arial" pitchFamily="34" charset="0"/>
              <a:buAutoNum type="arabicPeriod"/>
            </a:pPr>
            <a:r>
              <a:rPr lang="en-GB" dirty="0"/>
              <a:t>Transformer Encoder</a:t>
            </a:r>
          </a:p>
          <a:p>
            <a:pPr marL="514350" indent="-514350">
              <a:buFont typeface="Arial" pitchFamily="34" charset="0"/>
              <a:buAutoNum type="arabicPeriod"/>
            </a:pPr>
            <a:r>
              <a:rPr lang="en-GB" dirty="0"/>
              <a:t>4. MLP (Classification) Head</a:t>
            </a:r>
          </a:p>
          <a:p>
            <a:pPr marL="0" indent="0">
              <a:buNone/>
            </a:pPr>
            <a:endParaRPr lang="en-GB" dirty="0"/>
          </a:p>
          <a:p>
            <a:pPr marL="514350" indent="-514350">
              <a:buAutoNum type="arabicPeriod"/>
            </a:pPr>
            <a:endParaRPr lang="en-GB" dirty="0"/>
          </a:p>
        </p:txBody>
      </p:sp>
      <p:sp>
        <p:nvSpPr>
          <p:cNvPr id="4" name="Rectangle 3"/>
          <p:cNvSpPr/>
          <p:nvPr/>
        </p:nvSpPr>
        <p:spPr>
          <a:xfrm>
            <a:off x="0" y="6642556"/>
            <a:ext cx="8856984" cy="215444"/>
          </a:xfrm>
          <a:prstGeom prst="rect">
            <a:avLst/>
          </a:prstGeom>
        </p:spPr>
        <p:txBody>
          <a:bodyPr wrap="square">
            <a:spAutoFit/>
          </a:bodyPr>
          <a:lstStyle/>
          <a:p>
            <a:r>
              <a:rPr lang="en-GB" sz="800" dirty="0">
                <a:hlinkClick r:id="rId2"/>
              </a:rPr>
              <a:t>https://colab.research.google.com/github/hirotomusiker/schwert_colab_data_storage/blob/master/notebook/Vision_Transformer_Tutorial.ipynb#scrollTo=nI6rRunEO6bI</a:t>
            </a:r>
            <a:r>
              <a:rPr lang="en-GB" sz="800" dirty="0"/>
              <a:t> </a:t>
            </a:r>
          </a:p>
        </p:txBody>
      </p:sp>
    </p:spTree>
    <p:extLst>
      <p:ext uri="{BB962C8B-B14F-4D97-AF65-F5344CB8AC3E}">
        <p14:creationId xmlns:p14="http://schemas.microsoft.com/office/powerpoint/2010/main" val="7565372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498" y="1196752"/>
            <a:ext cx="7621550" cy="4104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14420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a:t>Recurrent Neural Networks</a:t>
            </a:r>
          </a:p>
        </p:txBody>
      </p:sp>
      <p:sp>
        <p:nvSpPr>
          <p:cNvPr id="5" name="Subtitle 4"/>
          <p:cNvSpPr>
            <a:spLocks noGrp="1"/>
          </p:cNvSpPr>
          <p:nvPr>
            <p:ph type="subTitle" idx="1"/>
          </p:nvPr>
        </p:nvSpPr>
        <p:spPr/>
        <p:txBody>
          <a:bodyPr vert="horz" lIns="91440" tIns="45720" rIns="91440" bIns="45720" rtlCol="0" anchor="t">
            <a:normAutofit/>
          </a:bodyPr>
          <a:lstStyle/>
          <a:p>
            <a:r>
              <a:rPr lang="en-GB" dirty="0">
                <a:cs typeface="Calibri"/>
              </a:rPr>
              <a:t>YOU DON'T NEED TO LEARN THIS FOR THE EXAM!!!</a:t>
            </a:r>
          </a:p>
        </p:txBody>
      </p:sp>
    </p:spTree>
    <p:extLst>
      <p:ext uri="{BB962C8B-B14F-4D97-AF65-F5344CB8AC3E}">
        <p14:creationId xmlns:p14="http://schemas.microsoft.com/office/powerpoint/2010/main" val="2559339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61EA1A-75B0-4277-8B6E-82E643E75244}"/>
              </a:ext>
            </a:extLst>
          </p:cNvPr>
          <p:cNvPicPr>
            <a:picLocks noChangeAspect="1"/>
          </p:cNvPicPr>
          <p:nvPr/>
        </p:nvPicPr>
        <p:blipFill>
          <a:blip r:embed="rId2"/>
          <a:stretch>
            <a:fillRect/>
          </a:stretch>
        </p:blipFill>
        <p:spPr>
          <a:xfrm>
            <a:off x="3256965" y="3918641"/>
            <a:ext cx="5872163" cy="2057400"/>
          </a:xfrm>
          <a:prstGeom prst="rect">
            <a:avLst/>
          </a:prstGeom>
        </p:spPr>
      </p:pic>
      <p:sp>
        <p:nvSpPr>
          <p:cNvPr id="2" name="Title 1">
            <a:extLst>
              <a:ext uri="{FF2B5EF4-FFF2-40B4-BE49-F238E27FC236}">
                <a16:creationId xmlns:a16="http://schemas.microsoft.com/office/drawing/2014/main" id="{CAA23C74-6E01-4D7E-B45B-B92C2001F257}"/>
              </a:ext>
            </a:extLst>
          </p:cNvPr>
          <p:cNvSpPr>
            <a:spLocks noGrp="1"/>
          </p:cNvSpPr>
          <p:nvPr>
            <p:ph type="title"/>
          </p:nvPr>
        </p:nvSpPr>
        <p:spPr/>
        <p:txBody>
          <a:bodyPr/>
          <a:lstStyle/>
          <a:p>
            <a:r>
              <a:rPr lang="en-GB" dirty="0"/>
              <a:t>Channel Attention</a:t>
            </a:r>
          </a:p>
        </p:txBody>
      </p:sp>
      <p:sp>
        <p:nvSpPr>
          <p:cNvPr id="3" name="Content Placeholder 2">
            <a:extLst>
              <a:ext uri="{FF2B5EF4-FFF2-40B4-BE49-F238E27FC236}">
                <a16:creationId xmlns:a16="http://schemas.microsoft.com/office/drawing/2014/main" id="{451BCA0B-C10C-4A31-8603-429E2605EFF0}"/>
              </a:ext>
            </a:extLst>
          </p:cNvPr>
          <p:cNvSpPr>
            <a:spLocks noGrp="1"/>
          </p:cNvSpPr>
          <p:nvPr>
            <p:ph idx="1"/>
          </p:nvPr>
        </p:nvSpPr>
        <p:spPr>
          <a:xfrm>
            <a:off x="83488" y="1825625"/>
            <a:ext cx="3482672" cy="4351338"/>
          </a:xfrm>
        </p:spPr>
        <p:txBody>
          <a:bodyPr>
            <a:normAutofit fontScale="85000" lnSpcReduction="20000"/>
          </a:bodyPr>
          <a:lstStyle/>
          <a:p>
            <a:r>
              <a:rPr lang="en-GB" dirty="0"/>
              <a:t>GAP(Global Average Pooling)</a:t>
            </a:r>
          </a:p>
          <a:p>
            <a:pPr lvl="1"/>
            <a:r>
              <a:rPr lang="en-GB" dirty="0"/>
              <a:t>Aggregate spatial information</a:t>
            </a:r>
          </a:p>
          <a:p>
            <a:r>
              <a:rPr lang="en-GB" dirty="0"/>
              <a:t>GMP</a:t>
            </a:r>
          </a:p>
          <a:p>
            <a:pPr lvl="1"/>
            <a:r>
              <a:rPr lang="en-GB" dirty="0"/>
              <a:t>Preserve richer context information</a:t>
            </a:r>
          </a:p>
          <a:p>
            <a:r>
              <a:rPr lang="en-GB" dirty="0"/>
              <a:t>Multilayer perceptron (MLP)</a:t>
            </a:r>
          </a:p>
          <a:p>
            <a:r>
              <a:rPr lang="en-GB" dirty="0"/>
              <a:t>Sigmoid activation </a:t>
            </a:r>
          </a:p>
          <a:p>
            <a:pPr lvl="1"/>
            <a:r>
              <a:rPr lang="en-GB" dirty="0"/>
              <a:t>Gives the weights for each channel</a:t>
            </a:r>
          </a:p>
        </p:txBody>
      </p:sp>
      <p:pic>
        <p:nvPicPr>
          <p:cNvPr id="9" name="Picture 8">
            <a:extLst>
              <a:ext uri="{FF2B5EF4-FFF2-40B4-BE49-F238E27FC236}">
                <a16:creationId xmlns:a16="http://schemas.microsoft.com/office/drawing/2014/main" id="{66903F8D-D2C3-4039-BF97-E884A18151B3}"/>
              </a:ext>
            </a:extLst>
          </p:cNvPr>
          <p:cNvPicPr>
            <a:picLocks noChangeAspect="1"/>
          </p:cNvPicPr>
          <p:nvPr/>
        </p:nvPicPr>
        <p:blipFill>
          <a:blip r:embed="rId3"/>
          <a:stretch>
            <a:fillRect/>
          </a:stretch>
        </p:blipFill>
        <p:spPr>
          <a:xfrm>
            <a:off x="3851920" y="2129807"/>
            <a:ext cx="4924673" cy="1122724"/>
          </a:xfrm>
          <a:prstGeom prst="rect">
            <a:avLst/>
          </a:prstGeom>
        </p:spPr>
      </p:pic>
      <p:sp>
        <p:nvSpPr>
          <p:cNvPr id="10" name="TextBox 9">
            <a:extLst>
              <a:ext uri="{FF2B5EF4-FFF2-40B4-BE49-F238E27FC236}">
                <a16:creationId xmlns:a16="http://schemas.microsoft.com/office/drawing/2014/main" id="{96302C91-82D7-4443-8773-B1825B9BB32F}"/>
              </a:ext>
            </a:extLst>
          </p:cNvPr>
          <p:cNvSpPr txBox="1"/>
          <p:nvPr/>
        </p:nvSpPr>
        <p:spPr>
          <a:xfrm>
            <a:off x="172941" y="6497486"/>
            <a:ext cx="5769528" cy="215444"/>
          </a:xfrm>
          <a:prstGeom prst="rect">
            <a:avLst/>
          </a:prstGeom>
          <a:noFill/>
        </p:spPr>
        <p:txBody>
          <a:bodyPr wrap="none" rtlCol="0">
            <a:spAutoFit/>
          </a:bodyPr>
          <a:lstStyle/>
          <a:p>
            <a:r>
              <a:rPr lang="en-GB" sz="800" dirty="0">
                <a:hlinkClick r:id="rId4"/>
              </a:rPr>
              <a:t>https://openaccess.thecvf.com/content_ECCV_2018/papers/Sanghyun_Woo_Convolutional_Block_Attention_ECCV_2018_paper.pdf</a:t>
            </a:r>
            <a:r>
              <a:rPr lang="en-GB" sz="800" dirty="0"/>
              <a:t> </a:t>
            </a:r>
          </a:p>
        </p:txBody>
      </p:sp>
    </p:spTree>
    <p:extLst>
      <p:ext uri="{BB962C8B-B14F-4D97-AF65-F5344CB8AC3E}">
        <p14:creationId xmlns:p14="http://schemas.microsoft.com/office/powerpoint/2010/main" val="10467778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Process sequences</a:t>
            </a:r>
          </a:p>
        </p:txBody>
      </p:sp>
      <p:sp>
        <p:nvSpPr>
          <p:cNvPr id="3" name="Content Placeholder 2"/>
          <p:cNvSpPr>
            <a:spLocks noGrp="1"/>
          </p:cNvSpPr>
          <p:nvPr>
            <p:ph idx="1"/>
          </p:nvPr>
        </p:nvSpPr>
        <p:spPr/>
        <p:txBody>
          <a:bodyPr/>
          <a:lstStyle/>
          <a:p>
            <a:endParaRPr lang="en-GB"/>
          </a:p>
        </p:txBody>
      </p:sp>
      <p:pic>
        <p:nvPicPr>
          <p:cNvPr id="1026" name="Picture 2" descr="http://karpathy.github.io/assets/rnn/diags.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348880"/>
            <a:ext cx="8748266" cy="2738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292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Process sequences</a:t>
            </a:r>
          </a:p>
        </p:txBody>
      </p:sp>
      <p:sp>
        <p:nvSpPr>
          <p:cNvPr id="3" name="Content Placeholder 2"/>
          <p:cNvSpPr>
            <a:spLocks noGrp="1"/>
          </p:cNvSpPr>
          <p:nvPr>
            <p:ph idx="1"/>
          </p:nvPr>
        </p:nvSpPr>
        <p:spPr/>
        <p:txBody>
          <a:bodyPr/>
          <a:lstStyle/>
          <a:p>
            <a:endParaRPr lang="en-GB" dirty="0"/>
          </a:p>
        </p:txBody>
      </p:sp>
      <p:pic>
        <p:nvPicPr>
          <p:cNvPr id="1026" name="Picture 2" descr="http://karpathy.github.io/assets/rnn/diags.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348880"/>
            <a:ext cx="8748266" cy="2738359"/>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flipV="1">
            <a:off x="1403648" y="5157192"/>
            <a:ext cx="360040" cy="5040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971600" y="5949280"/>
            <a:ext cx="1910395" cy="646331"/>
          </a:xfrm>
          <a:prstGeom prst="rect">
            <a:avLst/>
          </a:prstGeom>
          <a:noFill/>
        </p:spPr>
        <p:txBody>
          <a:bodyPr wrap="none" rtlCol="0">
            <a:spAutoFit/>
          </a:bodyPr>
          <a:lstStyle/>
          <a:p>
            <a:r>
              <a:rPr lang="en-GB" dirty="0"/>
              <a:t>Image captioning, </a:t>
            </a:r>
          </a:p>
          <a:p>
            <a:r>
              <a:rPr lang="en-GB" dirty="0"/>
              <a:t>Text generation</a:t>
            </a:r>
          </a:p>
        </p:txBody>
      </p:sp>
    </p:spTree>
    <p:extLst>
      <p:ext uri="{BB962C8B-B14F-4D97-AF65-F5344CB8AC3E}">
        <p14:creationId xmlns:p14="http://schemas.microsoft.com/office/powerpoint/2010/main" val="422049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Process sequences</a:t>
            </a:r>
          </a:p>
        </p:txBody>
      </p:sp>
      <p:sp>
        <p:nvSpPr>
          <p:cNvPr id="3" name="Content Placeholder 2"/>
          <p:cNvSpPr>
            <a:spLocks noGrp="1"/>
          </p:cNvSpPr>
          <p:nvPr>
            <p:ph idx="1"/>
          </p:nvPr>
        </p:nvSpPr>
        <p:spPr/>
        <p:txBody>
          <a:bodyPr/>
          <a:lstStyle/>
          <a:p>
            <a:endParaRPr lang="en-GB" dirty="0"/>
          </a:p>
        </p:txBody>
      </p:sp>
      <p:pic>
        <p:nvPicPr>
          <p:cNvPr id="1026" name="Picture 2" descr="http://karpathy.github.io/assets/rnn/diags.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348880"/>
            <a:ext cx="8748266" cy="2738359"/>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flipH="1" flipV="1">
            <a:off x="3779912" y="5229200"/>
            <a:ext cx="504056" cy="5040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3425773" y="5877272"/>
            <a:ext cx="2399760" cy="646331"/>
          </a:xfrm>
          <a:prstGeom prst="rect">
            <a:avLst/>
          </a:prstGeom>
          <a:noFill/>
        </p:spPr>
        <p:txBody>
          <a:bodyPr wrap="none" rtlCol="0">
            <a:spAutoFit/>
          </a:bodyPr>
          <a:lstStyle/>
          <a:p>
            <a:r>
              <a:rPr lang="en-GB" dirty="0"/>
              <a:t>Action recognition</a:t>
            </a:r>
          </a:p>
          <a:p>
            <a:r>
              <a:rPr lang="en-GB" dirty="0"/>
              <a:t>Sentiment classification</a:t>
            </a:r>
          </a:p>
        </p:txBody>
      </p:sp>
    </p:spTree>
    <p:extLst>
      <p:ext uri="{BB962C8B-B14F-4D97-AF65-F5344CB8AC3E}">
        <p14:creationId xmlns:p14="http://schemas.microsoft.com/office/powerpoint/2010/main" val="2280770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Process sequences</a:t>
            </a:r>
          </a:p>
        </p:txBody>
      </p:sp>
      <p:sp>
        <p:nvSpPr>
          <p:cNvPr id="3" name="Content Placeholder 2"/>
          <p:cNvSpPr>
            <a:spLocks noGrp="1"/>
          </p:cNvSpPr>
          <p:nvPr>
            <p:ph idx="1"/>
          </p:nvPr>
        </p:nvSpPr>
        <p:spPr/>
        <p:txBody>
          <a:bodyPr/>
          <a:lstStyle/>
          <a:p>
            <a:endParaRPr lang="en-GB" dirty="0"/>
          </a:p>
        </p:txBody>
      </p:sp>
      <p:pic>
        <p:nvPicPr>
          <p:cNvPr id="1026" name="Picture 2" descr="http://karpathy.github.io/assets/rnn/diags.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348880"/>
            <a:ext cx="8748266" cy="2738359"/>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flipV="1">
            <a:off x="5218920" y="5117942"/>
            <a:ext cx="432048" cy="68604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4235064" y="5877272"/>
            <a:ext cx="3313856" cy="646331"/>
          </a:xfrm>
          <a:prstGeom prst="rect">
            <a:avLst/>
          </a:prstGeom>
          <a:noFill/>
        </p:spPr>
        <p:txBody>
          <a:bodyPr wrap="none" rtlCol="0">
            <a:spAutoFit/>
          </a:bodyPr>
          <a:lstStyle/>
          <a:p>
            <a:r>
              <a:rPr lang="en-GB" dirty="0"/>
              <a:t>Text translation</a:t>
            </a:r>
          </a:p>
          <a:p>
            <a:r>
              <a:rPr lang="en-GB" dirty="0"/>
              <a:t>Video classification at frame level</a:t>
            </a:r>
          </a:p>
        </p:txBody>
      </p:sp>
      <p:cxnSp>
        <p:nvCxnSpPr>
          <p:cNvPr id="8" name="Straight Arrow Connector 7"/>
          <p:cNvCxnSpPr/>
          <p:nvPr/>
        </p:nvCxnSpPr>
        <p:spPr>
          <a:xfrm flipV="1">
            <a:off x="5218920" y="5117942"/>
            <a:ext cx="2593440" cy="68604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61380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RNN cell</a:t>
            </a:r>
          </a:p>
        </p:txBody>
      </p:sp>
      <p:sp>
        <p:nvSpPr>
          <p:cNvPr id="4" name="Content Placeholder 3"/>
          <p:cNvSpPr>
            <a:spLocks noGrp="1"/>
          </p:cNvSpPr>
          <p:nvPr>
            <p:ph sz="half" idx="1"/>
          </p:nvPr>
        </p:nvSpPr>
        <p:spPr>
          <a:xfrm>
            <a:off x="457200" y="1600200"/>
            <a:ext cx="4762872" cy="4525963"/>
          </a:xfrm>
        </p:spPr>
        <p:txBody>
          <a:bodyPr/>
          <a:lstStyle/>
          <a:p>
            <a:r>
              <a:rPr lang="en-GB" b="1" dirty="0"/>
              <a:t>Recurrent core cell</a:t>
            </a:r>
          </a:p>
          <a:p>
            <a:r>
              <a:rPr lang="en-GB" dirty="0"/>
              <a:t>Input: x</a:t>
            </a:r>
            <a:r>
              <a:rPr lang="en-GB" baseline="30000" dirty="0"/>
              <a:t>&lt;t&gt;</a:t>
            </a:r>
            <a:endParaRPr lang="en-GB" dirty="0"/>
          </a:p>
          <a:p>
            <a:r>
              <a:rPr lang="en-GB" dirty="0"/>
              <a:t>Internal hidden state: h</a:t>
            </a:r>
            <a:r>
              <a:rPr lang="en-GB" baseline="30000" dirty="0"/>
              <a:t>&lt;t&gt;</a:t>
            </a:r>
            <a:r>
              <a:rPr lang="en-GB" dirty="0"/>
              <a:t> </a:t>
            </a:r>
            <a:endParaRPr lang="en-GB" baseline="-25000" dirty="0"/>
          </a:p>
          <a:p>
            <a:pPr lvl="1"/>
            <a:r>
              <a:rPr lang="en-GB" dirty="0"/>
              <a:t>updated each time an input x</a:t>
            </a:r>
            <a:r>
              <a:rPr lang="en-GB" baseline="30000" dirty="0"/>
              <a:t>&lt;t&gt;</a:t>
            </a:r>
            <a:r>
              <a:rPr lang="en-GB" dirty="0"/>
              <a:t> is fed to the cell</a:t>
            </a:r>
          </a:p>
          <a:p>
            <a:r>
              <a:rPr lang="en-GB" dirty="0"/>
              <a:t>Output: y</a:t>
            </a:r>
            <a:r>
              <a:rPr lang="en-GB" baseline="30000" dirty="0"/>
              <a:t>&lt;t&gt;</a:t>
            </a:r>
            <a:endParaRPr lang="en-GB" dirty="0"/>
          </a:p>
          <a:p>
            <a:pPr lvl="1"/>
            <a:r>
              <a:rPr lang="en-GB" dirty="0"/>
              <a:t>at some time steps</a:t>
            </a:r>
          </a:p>
        </p:txBody>
      </p:sp>
      <p:grpSp>
        <p:nvGrpSpPr>
          <p:cNvPr id="19" name="Group 18"/>
          <p:cNvGrpSpPr/>
          <p:nvPr/>
        </p:nvGrpSpPr>
        <p:grpSpPr>
          <a:xfrm>
            <a:off x="6156176" y="2539752"/>
            <a:ext cx="925808" cy="2354560"/>
            <a:chOff x="6156176" y="2539752"/>
            <a:chExt cx="925808" cy="2354560"/>
          </a:xfrm>
        </p:grpSpPr>
        <p:sp>
          <p:nvSpPr>
            <p:cNvPr id="6" name="Rectangle 5"/>
            <p:cNvSpPr/>
            <p:nvPr/>
          </p:nvSpPr>
          <p:spPr>
            <a:xfrm>
              <a:off x="6167584" y="4437112"/>
              <a:ext cx="914400" cy="457200"/>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x</a:t>
              </a:r>
              <a:r>
                <a:rPr lang="en-GB" baseline="30000" dirty="0">
                  <a:solidFill>
                    <a:schemeClr val="tx1"/>
                  </a:solidFill>
                </a:rPr>
                <a:t>&lt;t&gt;</a:t>
              </a:r>
            </a:p>
          </p:txBody>
        </p:sp>
        <p:cxnSp>
          <p:nvCxnSpPr>
            <p:cNvPr id="8" name="Straight Arrow Connector 7"/>
            <p:cNvCxnSpPr/>
            <p:nvPr/>
          </p:nvCxnSpPr>
          <p:spPr>
            <a:xfrm flipV="1">
              <a:off x="6613376" y="4077072"/>
              <a:ext cx="0" cy="36004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9" name="Rectangle 8"/>
            <p:cNvSpPr/>
            <p:nvPr/>
          </p:nvSpPr>
          <p:spPr>
            <a:xfrm>
              <a:off x="6156176" y="3429000"/>
              <a:ext cx="914400" cy="648072"/>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RNN cell h</a:t>
              </a:r>
              <a:r>
                <a:rPr lang="en-GB" baseline="30000" dirty="0">
                  <a:solidFill>
                    <a:schemeClr val="tx1"/>
                  </a:solidFill>
                </a:rPr>
                <a:t>&lt;t&gt;</a:t>
              </a:r>
              <a:r>
                <a:rPr lang="en-GB" dirty="0">
                  <a:solidFill>
                    <a:schemeClr val="tx1"/>
                  </a:solidFill>
                </a:rPr>
                <a:t> </a:t>
              </a:r>
            </a:p>
          </p:txBody>
        </p:sp>
        <p:cxnSp>
          <p:nvCxnSpPr>
            <p:cNvPr id="11" name="Straight Arrow Connector 10"/>
            <p:cNvCxnSpPr>
              <a:stCxn id="9" idx="0"/>
            </p:cNvCxnSpPr>
            <p:nvPr/>
          </p:nvCxnSpPr>
          <p:spPr>
            <a:xfrm flipV="1">
              <a:off x="6613376" y="2996952"/>
              <a:ext cx="0" cy="43204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2" name="Rectangle 11"/>
            <p:cNvSpPr/>
            <p:nvPr/>
          </p:nvSpPr>
          <p:spPr>
            <a:xfrm>
              <a:off x="6156176" y="2539752"/>
              <a:ext cx="914400" cy="457200"/>
            </a:xfrm>
            <a:prstGeom prst="rect">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y</a:t>
              </a:r>
              <a:r>
                <a:rPr lang="en-GB" baseline="30000" dirty="0">
                  <a:solidFill>
                    <a:schemeClr val="tx1"/>
                  </a:solidFill>
                </a:rPr>
                <a:t>&lt;t&gt;</a:t>
              </a:r>
            </a:p>
          </p:txBody>
        </p:sp>
        <p:cxnSp>
          <p:nvCxnSpPr>
            <p:cNvPr id="14" name="Elbow Connector 13"/>
            <p:cNvCxnSpPr>
              <a:stCxn id="9" idx="3"/>
            </p:cNvCxnSpPr>
            <p:nvPr/>
          </p:nvCxnSpPr>
          <p:spPr>
            <a:xfrm flipH="1" flipV="1">
              <a:off x="6613376" y="3307630"/>
              <a:ext cx="457200" cy="445406"/>
            </a:xfrm>
            <a:prstGeom prst="bentConnector3">
              <a:avLst>
                <a:gd name="adj1" fmla="val -124000"/>
              </a:avLst>
            </a:prstGeom>
            <a:ln>
              <a:tailEnd type="arrow"/>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7295434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RNN cell </a:t>
            </a:r>
          </a:p>
        </p:txBody>
      </p:sp>
      <p:sp>
        <p:nvSpPr>
          <p:cNvPr id="4" name="Content Placeholder 3"/>
          <p:cNvSpPr>
            <a:spLocks noGrp="1"/>
          </p:cNvSpPr>
          <p:nvPr>
            <p:ph sz="half" idx="2"/>
          </p:nvPr>
        </p:nvSpPr>
        <p:spPr>
          <a:xfrm>
            <a:off x="5580112" y="1600200"/>
            <a:ext cx="3106688" cy="4525963"/>
          </a:xfrm>
        </p:spPr>
        <p:txBody>
          <a:bodyPr/>
          <a:lstStyle/>
          <a:p>
            <a:endParaRPr lang="en-GB" dirty="0"/>
          </a:p>
        </p:txBody>
      </p:sp>
      <p:grpSp>
        <p:nvGrpSpPr>
          <p:cNvPr id="5" name="Group 4"/>
          <p:cNvGrpSpPr/>
          <p:nvPr/>
        </p:nvGrpSpPr>
        <p:grpSpPr>
          <a:xfrm>
            <a:off x="6156176" y="2539752"/>
            <a:ext cx="925808" cy="2354560"/>
            <a:chOff x="6156176" y="2539752"/>
            <a:chExt cx="925808" cy="2354560"/>
          </a:xfrm>
        </p:grpSpPr>
        <p:sp>
          <p:nvSpPr>
            <p:cNvPr id="6" name="Rectangle 5"/>
            <p:cNvSpPr/>
            <p:nvPr/>
          </p:nvSpPr>
          <p:spPr>
            <a:xfrm>
              <a:off x="6167584" y="4437112"/>
              <a:ext cx="914400" cy="457200"/>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x</a:t>
              </a:r>
              <a:r>
                <a:rPr lang="en-GB" baseline="30000" dirty="0">
                  <a:solidFill>
                    <a:schemeClr val="tx1"/>
                  </a:solidFill>
                </a:rPr>
                <a:t>&lt;t&gt;</a:t>
              </a:r>
            </a:p>
          </p:txBody>
        </p:sp>
        <p:cxnSp>
          <p:nvCxnSpPr>
            <p:cNvPr id="7" name="Straight Arrow Connector 6"/>
            <p:cNvCxnSpPr/>
            <p:nvPr/>
          </p:nvCxnSpPr>
          <p:spPr>
            <a:xfrm flipV="1">
              <a:off x="6613376" y="4077072"/>
              <a:ext cx="0" cy="36004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8" name="Rectangle 7"/>
            <p:cNvSpPr/>
            <p:nvPr/>
          </p:nvSpPr>
          <p:spPr>
            <a:xfrm>
              <a:off x="6156176" y="3429000"/>
              <a:ext cx="914400" cy="648072"/>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RNN cell</a:t>
              </a:r>
            </a:p>
          </p:txBody>
        </p:sp>
        <p:cxnSp>
          <p:nvCxnSpPr>
            <p:cNvPr id="9" name="Straight Arrow Connector 8"/>
            <p:cNvCxnSpPr>
              <a:stCxn id="8" idx="0"/>
            </p:cNvCxnSpPr>
            <p:nvPr/>
          </p:nvCxnSpPr>
          <p:spPr>
            <a:xfrm flipV="1">
              <a:off x="6613376" y="2996952"/>
              <a:ext cx="0" cy="43204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0" name="Rectangle 9"/>
            <p:cNvSpPr/>
            <p:nvPr/>
          </p:nvSpPr>
          <p:spPr>
            <a:xfrm>
              <a:off x="6156176" y="2539752"/>
              <a:ext cx="914400" cy="457200"/>
            </a:xfrm>
            <a:prstGeom prst="rect">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y</a:t>
              </a:r>
              <a:r>
                <a:rPr lang="en-GB" baseline="30000" dirty="0">
                  <a:solidFill>
                    <a:schemeClr val="tx1"/>
                  </a:solidFill>
                </a:rPr>
                <a:t>&lt;t&gt;</a:t>
              </a:r>
            </a:p>
          </p:txBody>
        </p:sp>
        <p:cxnSp>
          <p:nvCxnSpPr>
            <p:cNvPr id="11" name="Elbow Connector 10"/>
            <p:cNvCxnSpPr>
              <a:stCxn id="8" idx="3"/>
            </p:cNvCxnSpPr>
            <p:nvPr/>
          </p:nvCxnSpPr>
          <p:spPr>
            <a:xfrm flipH="1" flipV="1">
              <a:off x="6613376" y="3307630"/>
              <a:ext cx="457200" cy="445406"/>
            </a:xfrm>
            <a:prstGeom prst="bentConnector3">
              <a:avLst>
                <a:gd name="adj1" fmla="val -124000"/>
              </a:avLst>
            </a:prstGeom>
            <a:ln>
              <a:tailEnd type="arrow"/>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3" name="TextBox 12"/>
              <p:cNvSpPr txBox="1"/>
              <p:nvPr/>
            </p:nvSpPr>
            <p:spPr>
              <a:xfrm>
                <a:off x="755576" y="1700808"/>
                <a:ext cx="295232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a:rPr>
                            <m:t>h</m:t>
                          </m:r>
                        </m:e>
                        <m:sup>
                          <m:r>
                            <a:rPr lang="en-GB" b="0" i="1" smtClean="0">
                              <a:latin typeface="Cambria Math"/>
                            </a:rPr>
                            <m:t>&lt;</m:t>
                          </m:r>
                          <m:r>
                            <a:rPr lang="en-GB" b="0" i="1" smtClean="0">
                              <a:latin typeface="Cambria Math"/>
                            </a:rPr>
                            <m:t>𝑡</m:t>
                          </m:r>
                          <m:r>
                            <a:rPr lang="en-GB" b="0" i="1" smtClean="0">
                              <a:latin typeface="Cambria Math"/>
                            </a:rPr>
                            <m:t>&gt;</m:t>
                          </m:r>
                        </m:sup>
                      </m:sSup>
                      <m:r>
                        <a:rPr lang="en-GB" b="0" i="1" smtClean="0">
                          <a:latin typeface="Cambria Math"/>
                        </a:rPr>
                        <m:t> </m:t>
                      </m:r>
                      <m:r>
                        <a:rPr lang="en-GB" i="1" smtClean="0">
                          <a:latin typeface="Cambria Math"/>
                        </a:rPr>
                        <m:t>=</m:t>
                      </m:r>
                      <m:sSub>
                        <m:sSubPr>
                          <m:ctrlPr>
                            <a:rPr lang="en-GB" b="0" i="1" smtClean="0">
                              <a:latin typeface="Cambria Math" panose="02040503050406030204" pitchFamily="18" charset="0"/>
                            </a:rPr>
                          </m:ctrlPr>
                        </m:sSubPr>
                        <m:e>
                          <m:r>
                            <a:rPr lang="en-GB" b="0" i="1" smtClean="0">
                              <a:latin typeface="Cambria Math"/>
                            </a:rPr>
                            <m:t>𝑓</m:t>
                          </m:r>
                        </m:e>
                        <m:sub>
                          <m:r>
                            <a:rPr lang="en-GB" b="0" i="1" smtClean="0">
                              <a:latin typeface="Cambria Math"/>
                            </a:rPr>
                            <m:t>𝑊</m:t>
                          </m:r>
                        </m:sub>
                      </m:sSub>
                      <m:r>
                        <a:rPr lang="en-GB" b="0" i="1" smtClean="0">
                          <a:latin typeface="Cambria Math"/>
                        </a:rPr>
                        <m:t>(</m:t>
                      </m:r>
                      <m:sSup>
                        <m:sSupPr>
                          <m:ctrlPr>
                            <a:rPr lang="en-GB" i="1">
                              <a:latin typeface="Cambria Math" panose="02040503050406030204" pitchFamily="18" charset="0"/>
                            </a:rPr>
                          </m:ctrlPr>
                        </m:sSupPr>
                        <m:e>
                          <m:r>
                            <a:rPr lang="en-GB" i="1">
                              <a:latin typeface="Cambria Math"/>
                            </a:rPr>
                            <m:t>h</m:t>
                          </m:r>
                        </m:e>
                        <m:sup>
                          <m:r>
                            <a:rPr lang="en-GB" i="1">
                              <a:latin typeface="Cambria Math"/>
                            </a:rPr>
                            <m:t>&lt;</m:t>
                          </m:r>
                          <m:r>
                            <a:rPr lang="en-GB" i="1">
                              <a:latin typeface="Cambria Math"/>
                            </a:rPr>
                            <m:t>𝑡</m:t>
                          </m:r>
                          <m:r>
                            <a:rPr lang="en-GB" b="0" i="1" smtClean="0">
                              <a:latin typeface="Cambria Math"/>
                            </a:rPr>
                            <m:t>−1</m:t>
                          </m:r>
                          <m:r>
                            <a:rPr lang="en-GB" i="1">
                              <a:latin typeface="Cambria Math"/>
                            </a:rPr>
                            <m:t>&gt;</m:t>
                          </m:r>
                        </m:sup>
                      </m:sSup>
                      <m:r>
                        <a:rPr lang="en-GB" b="0" i="1" smtClean="0">
                          <a:latin typeface="Cambria Math"/>
                        </a:rPr>
                        <m:t>,</m:t>
                      </m:r>
                      <m:sSup>
                        <m:sSupPr>
                          <m:ctrlPr>
                            <a:rPr lang="en-GB" i="1">
                              <a:latin typeface="Cambria Math" panose="02040503050406030204" pitchFamily="18" charset="0"/>
                            </a:rPr>
                          </m:ctrlPr>
                        </m:sSupPr>
                        <m:e>
                          <m:r>
                            <a:rPr lang="en-GB" b="0" i="1" smtClean="0">
                              <a:latin typeface="Cambria Math"/>
                            </a:rPr>
                            <m:t>𝑥</m:t>
                          </m:r>
                        </m:e>
                        <m:sup>
                          <m:r>
                            <a:rPr lang="en-GB" i="1">
                              <a:latin typeface="Cambria Math"/>
                            </a:rPr>
                            <m:t>&lt;</m:t>
                          </m:r>
                          <m:r>
                            <a:rPr lang="en-GB" i="1">
                              <a:latin typeface="Cambria Math"/>
                            </a:rPr>
                            <m:t>𝑡</m:t>
                          </m:r>
                          <m:r>
                            <a:rPr lang="en-GB" i="1">
                              <a:latin typeface="Cambria Math"/>
                            </a:rPr>
                            <m:t>&gt;</m:t>
                          </m:r>
                        </m:sup>
                      </m:sSup>
                      <m:r>
                        <a:rPr lang="en-GB" b="0" i="1" smtClean="0">
                          <a:latin typeface="Cambria Math"/>
                        </a:rPr>
                        <m:t>)</m:t>
                      </m:r>
                    </m:oMath>
                  </m:oMathPara>
                </a14:m>
                <a:endParaRPr lang="en-GB" dirty="0"/>
              </a:p>
            </p:txBody>
          </p:sp>
        </mc:Choice>
        <mc:Fallback xmlns="">
          <p:sp>
            <p:nvSpPr>
              <p:cNvPr id="13" name="TextBox 12"/>
              <p:cNvSpPr txBox="1">
                <a:spLocks noRot="1" noChangeAspect="1" noMove="1" noResize="1" noEditPoints="1" noAdjustHandles="1" noChangeArrowheads="1" noChangeShapeType="1" noTextEdit="1"/>
              </p:cNvSpPr>
              <p:nvPr/>
            </p:nvSpPr>
            <p:spPr>
              <a:xfrm>
                <a:off x="755576" y="1700808"/>
                <a:ext cx="2952328" cy="369332"/>
              </a:xfrm>
              <a:prstGeom prst="rect">
                <a:avLst/>
              </a:prstGeom>
              <a:blipFill rotWithShape="1">
                <a:blip r:embed="rId2"/>
                <a:stretch>
                  <a:fillRect b="-1147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403364" y="2423954"/>
                <a:ext cx="4096628" cy="923330"/>
              </a:xfrm>
              <a:prstGeom prst="rect">
                <a:avLst/>
              </a:prstGeom>
            </p:spPr>
            <p:txBody>
              <a:bodyPr wrap="square">
                <a:spAutoFit/>
              </a:bodyPr>
              <a:lstStyle/>
              <a:p>
                <a14:m>
                  <m:oMath xmlns:m="http://schemas.openxmlformats.org/officeDocument/2006/math">
                    <m:sSup>
                      <m:sSupPr>
                        <m:ctrlPr>
                          <a:rPr lang="en-GB" i="1" smtClean="0">
                            <a:latin typeface="Cambria Math" panose="02040503050406030204" pitchFamily="18" charset="0"/>
                          </a:rPr>
                        </m:ctrlPr>
                      </m:sSupPr>
                      <m:e>
                        <m:r>
                          <a:rPr lang="en-GB" i="1">
                            <a:latin typeface="Cambria Math"/>
                          </a:rPr>
                          <m:t>h</m:t>
                        </m:r>
                      </m:e>
                      <m:sup>
                        <m:r>
                          <a:rPr lang="en-GB" i="1">
                            <a:latin typeface="Cambria Math"/>
                          </a:rPr>
                          <m:t>&lt;</m:t>
                        </m:r>
                        <m:r>
                          <a:rPr lang="en-GB" i="1">
                            <a:latin typeface="Cambria Math"/>
                          </a:rPr>
                          <m:t>𝑡</m:t>
                        </m:r>
                        <m:r>
                          <a:rPr lang="en-GB" i="1">
                            <a:latin typeface="Cambria Math"/>
                          </a:rPr>
                          <m:t>&gt;</m:t>
                        </m:r>
                      </m:sup>
                    </m:sSup>
                  </m:oMath>
                </a14:m>
                <a:r>
                  <a:rPr lang="en-GB" dirty="0"/>
                  <a:t> - updated hidden state</a:t>
                </a:r>
              </a:p>
              <a:p>
                <a14:m>
                  <m:oMath xmlns:m="http://schemas.openxmlformats.org/officeDocument/2006/math">
                    <m:sSup>
                      <m:sSupPr>
                        <m:ctrlPr>
                          <a:rPr lang="en-GB" i="1">
                            <a:latin typeface="Cambria Math" panose="02040503050406030204" pitchFamily="18" charset="0"/>
                          </a:rPr>
                        </m:ctrlPr>
                      </m:sSupPr>
                      <m:e>
                        <m:r>
                          <a:rPr lang="en-GB" b="0" i="1" smtClean="0">
                            <a:latin typeface="Cambria Math"/>
                          </a:rPr>
                          <m:t>𝑥</m:t>
                        </m:r>
                      </m:e>
                      <m:sup>
                        <m:r>
                          <a:rPr lang="en-GB" i="1">
                            <a:latin typeface="Cambria Math"/>
                          </a:rPr>
                          <m:t>&lt;</m:t>
                        </m:r>
                        <m:r>
                          <a:rPr lang="en-GB" i="1">
                            <a:latin typeface="Cambria Math"/>
                          </a:rPr>
                          <m:t>𝑡</m:t>
                        </m:r>
                        <m:r>
                          <a:rPr lang="en-GB" i="1">
                            <a:latin typeface="Cambria Math"/>
                          </a:rPr>
                          <m:t>&gt;</m:t>
                        </m:r>
                      </m:sup>
                    </m:sSup>
                  </m:oMath>
                </a14:m>
                <a:r>
                  <a:rPr lang="en-GB" dirty="0"/>
                  <a:t> - input at time step t</a:t>
                </a:r>
              </a:p>
              <a:p>
                <a14:m>
                  <m:oMath xmlns:m="http://schemas.openxmlformats.org/officeDocument/2006/math">
                    <m:sSup>
                      <m:sSupPr>
                        <m:ctrlPr>
                          <a:rPr lang="en-GB" i="1">
                            <a:latin typeface="Cambria Math" panose="02040503050406030204" pitchFamily="18" charset="0"/>
                          </a:rPr>
                        </m:ctrlPr>
                      </m:sSupPr>
                      <m:e>
                        <m:r>
                          <a:rPr lang="en-GB" i="1">
                            <a:latin typeface="Cambria Math"/>
                          </a:rPr>
                          <m:t>h</m:t>
                        </m:r>
                      </m:e>
                      <m:sup>
                        <m:r>
                          <a:rPr lang="en-GB" i="1">
                            <a:latin typeface="Cambria Math"/>
                          </a:rPr>
                          <m:t>&lt;</m:t>
                        </m:r>
                        <m:r>
                          <a:rPr lang="en-GB" i="1">
                            <a:latin typeface="Cambria Math"/>
                          </a:rPr>
                          <m:t>𝑡</m:t>
                        </m:r>
                        <m:r>
                          <a:rPr lang="en-GB" b="0" i="1" smtClean="0">
                            <a:latin typeface="Cambria Math"/>
                          </a:rPr>
                          <m:t>−1</m:t>
                        </m:r>
                        <m:r>
                          <a:rPr lang="en-GB" i="1">
                            <a:latin typeface="Cambria Math"/>
                          </a:rPr>
                          <m:t>&gt;</m:t>
                        </m:r>
                      </m:sup>
                    </m:sSup>
                  </m:oMath>
                </a14:m>
                <a:r>
                  <a:rPr lang="en-GB" dirty="0"/>
                  <a:t> -previous hidden state</a:t>
                </a:r>
              </a:p>
            </p:txBody>
          </p:sp>
        </mc:Choice>
        <mc:Fallback xmlns="">
          <p:sp>
            <p:nvSpPr>
              <p:cNvPr id="16" name="Rectangle 15"/>
              <p:cNvSpPr>
                <a:spLocks noRot="1" noChangeAspect="1" noMove="1" noResize="1" noEditPoints="1" noAdjustHandles="1" noChangeArrowheads="1" noChangeShapeType="1" noTextEdit="1"/>
              </p:cNvSpPr>
              <p:nvPr/>
            </p:nvSpPr>
            <p:spPr>
              <a:xfrm>
                <a:off x="403364" y="2423954"/>
                <a:ext cx="4096628" cy="923330"/>
              </a:xfrm>
              <a:prstGeom prst="rect">
                <a:avLst/>
              </a:prstGeom>
              <a:blipFill rotWithShape="1">
                <a:blip r:embed="rId3"/>
                <a:stretch>
                  <a:fillRect t="-3311" b="-9934"/>
                </a:stretch>
              </a:blipFill>
            </p:spPr>
            <p:txBody>
              <a:bodyPr/>
              <a:lstStyle/>
              <a:p>
                <a:r>
                  <a:rPr lang="en-GB">
                    <a:noFill/>
                  </a:rPr>
                  <a:t> </a:t>
                </a:r>
              </a:p>
            </p:txBody>
          </p:sp>
        </mc:Fallback>
      </mc:AlternateContent>
    </p:spTree>
    <p:extLst>
      <p:ext uri="{BB962C8B-B14F-4D97-AF65-F5344CB8AC3E}">
        <p14:creationId xmlns:p14="http://schemas.microsoft.com/office/powerpoint/2010/main" val="27343747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RNN cell </a:t>
            </a:r>
          </a:p>
        </p:txBody>
      </p:sp>
      <p:sp>
        <p:nvSpPr>
          <p:cNvPr id="4" name="Content Placeholder 3"/>
          <p:cNvSpPr>
            <a:spLocks noGrp="1"/>
          </p:cNvSpPr>
          <p:nvPr>
            <p:ph sz="half" idx="2"/>
          </p:nvPr>
        </p:nvSpPr>
        <p:spPr>
          <a:xfrm>
            <a:off x="5580112" y="1600200"/>
            <a:ext cx="3106688" cy="4525963"/>
          </a:xfrm>
        </p:spPr>
        <p:txBody>
          <a:bodyPr/>
          <a:lstStyle/>
          <a:p>
            <a:endParaRPr lang="en-GB" dirty="0"/>
          </a:p>
        </p:txBody>
      </p:sp>
      <p:grpSp>
        <p:nvGrpSpPr>
          <p:cNvPr id="5" name="Group 4"/>
          <p:cNvGrpSpPr/>
          <p:nvPr/>
        </p:nvGrpSpPr>
        <p:grpSpPr>
          <a:xfrm>
            <a:off x="6156176" y="2539752"/>
            <a:ext cx="925808" cy="2354560"/>
            <a:chOff x="6156176" y="2539752"/>
            <a:chExt cx="925808" cy="2354560"/>
          </a:xfrm>
        </p:grpSpPr>
        <p:sp>
          <p:nvSpPr>
            <p:cNvPr id="6" name="Rectangle 5"/>
            <p:cNvSpPr/>
            <p:nvPr/>
          </p:nvSpPr>
          <p:spPr>
            <a:xfrm>
              <a:off x="6167584" y="4437112"/>
              <a:ext cx="914400" cy="457200"/>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x</a:t>
              </a:r>
              <a:r>
                <a:rPr lang="en-GB" baseline="30000" dirty="0">
                  <a:solidFill>
                    <a:schemeClr val="tx1"/>
                  </a:solidFill>
                </a:rPr>
                <a:t>&lt;t&gt;</a:t>
              </a:r>
            </a:p>
          </p:txBody>
        </p:sp>
        <p:cxnSp>
          <p:nvCxnSpPr>
            <p:cNvPr id="7" name="Straight Arrow Connector 6"/>
            <p:cNvCxnSpPr/>
            <p:nvPr/>
          </p:nvCxnSpPr>
          <p:spPr>
            <a:xfrm flipV="1">
              <a:off x="6613376" y="4077072"/>
              <a:ext cx="0" cy="36004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8" name="Rectangle 7"/>
            <p:cNvSpPr/>
            <p:nvPr/>
          </p:nvSpPr>
          <p:spPr>
            <a:xfrm>
              <a:off x="6156176" y="3429000"/>
              <a:ext cx="914400" cy="648072"/>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RNN cell</a:t>
              </a:r>
            </a:p>
          </p:txBody>
        </p:sp>
        <p:cxnSp>
          <p:nvCxnSpPr>
            <p:cNvPr id="9" name="Straight Arrow Connector 8"/>
            <p:cNvCxnSpPr>
              <a:stCxn id="8" idx="0"/>
            </p:cNvCxnSpPr>
            <p:nvPr/>
          </p:nvCxnSpPr>
          <p:spPr>
            <a:xfrm flipV="1">
              <a:off x="6613376" y="2996952"/>
              <a:ext cx="0" cy="43204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0" name="Rectangle 9"/>
            <p:cNvSpPr/>
            <p:nvPr/>
          </p:nvSpPr>
          <p:spPr>
            <a:xfrm>
              <a:off x="6156176" y="2539752"/>
              <a:ext cx="914400" cy="457200"/>
            </a:xfrm>
            <a:prstGeom prst="rect">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y</a:t>
              </a:r>
              <a:r>
                <a:rPr lang="en-GB" baseline="30000" dirty="0">
                  <a:solidFill>
                    <a:schemeClr val="tx1"/>
                  </a:solidFill>
                </a:rPr>
                <a:t>&lt;t&gt;</a:t>
              </a:r>
            </a:p>
          </p:txBody>
        </p:sp>
        <p:cxnSp>
          <p:nvCxnSpPr>
            <p:cNvPr id="11" name="Elbow Connector 10"/>
            <p:cNvCxnSpPr>
              <a:stCxn id="8" idx="3"/>
            </p:cNvCxnSpPr>
            <p:nvPr/>
          </p:nvCxnSpPr>
          <p:spPr>
            <a:xfrm flipH="1" flipV="1">
              <a:off x="6613376" y="3307630"/>
              <a:ext cx="457200" cy="445406"/>
            </a:xfrm>
            <a:prstGeom prst="bentConnector3">
              <a:avLst>
                <a:gd name="adj1" fmla="val -124000"/>
              </a:avLst>
            </a:prstGeom>
            <a:ln>
              <a:tailEnd type="arrow"/>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3" name="TextBox 12"/>
              <p:cNvSpPr txBox="1"/>
              <p:nvPr/>
            </p:nvSpPr>
            <p:spPr>
              <a:xfrm>
                <a:off x="755576" y="1700808"/>
                <a:ext cx="295232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a:rPr>
                            <m:t>h</m:t>
                          </m:r>
                        </m:e>
                        <m:sup>
                          <m:r>
                            <a:rPr lang="en-GB" b="0" i="1" smtClean="0">
                              <a:latin typeface="Cambria Math"/>
                            </a:rPr>
                            <m:t>&lt;</m:t>
                          </m:r>
                          <m:r>
                            <a:rPr lang="en-GB" b="0" i="1" smtClean="0">
                              <a:latin typeface="Cambria Math"/>
                            </a:rPr>
                            <m:t>𝑡</m:t>
                          </m:r>
                          <m:r>
                            <a:rPr lang="en-GB" b="0" i="1" smtClean="0">
                              <a:latin typeface="Cambria Math"/>
                            </a:rPr>
                            <m:t>&gt;</m:t>
                          </m:r>
                        </m:sup>
                      </m:sSup>
                      <m:r>
                        <a:rPr lang="en-GB" b="0" i="1" smtClean="0">
                          <a:latin typeface="Cambria Math"/>
                        </a:rPr>
                        <m:t> </m:t>
                      </m:r>
                      <m:r>
                        <a:rPr lang="en-GB" i="1" smtClean="0">
                          <a:latin typeface="Cambria Math"/>
                        </a:rPr>
                        <m:t>=</m:t>
                      </m:r>
                      <m:sSub>
                        <m:sSubPr>
                          <m:ctrlPr>
                            <a:rPr lang="en-GB" b="0" i="1" smtClean="0">
                              <a:latin typeface="Cambria Math" panose="02040503050406030204" pitchFamily="18" charset="0"/>
                            </a:rPr>
                          </m:ctrlPr>
                        </m:sSubPr>
                        <m:e>
                          <m:r>
                            <a:rPr lang="en-GB" b="0" i="1" smtClean="0">
                              <a:latin typeface="Cambria Math"/>
                            </a:rPr>
                            <m:t>𝑓</m:t>
                          </m:r>
                        </m:e>
                        <m:sub>
                          <m:r>
                            <a:rPr lang="en-GB" b="0" i="1" smtClean="0">
                              <a:latin typeface="Cambria Math"/>
                            </a:rPr>
                            <m:t>𝑊</m:t>
                          </m:r>
                        </m:sub>
                      </m:sSub>
                      <m:r>
                        <a:rPr lang="en-GB" b="0" i="1" smtClean="0">
                          <a:latin typeface="Cambria Math"/>
                        </a:rPr>
                        <m:t>(</m:t>
                      </m:r>
                      <m:sSup>
                        <m:sSupPr>
                          <m:ctrlPr>
                            <a:rPr lang="en-GB" i="1">
                              <a:latin typeface="Cambria Math" panose="02040503050406030204" pitchFamily="18" charset="0"/>
                            </a:rPr>
                          </m:ctrlPr>
                        </m:sSupPr>
                        <m:e>
                          <m:r>
                            <a:rPr lang="en-GB" i="1">
                              <a:latin typeface="Cambria Math"/>
                            </a:rPr>
                            <m:t>h</m:t>
                          </m:r>
                        </m:e>
                        <m:sup>
                          <m:r>
                            <a:rPr lang="en-GB" i="1">
                              <a:latin typeface="Cambria Math"/>
                            </a:rPr>
                            <m:t>&lt;</m:t>
                          </m:r>
                          <m:r>
                            <a:rPr lang="en-GB" i="1">
                              <a:latin typeface="Cambria Math"/>
                            </a:rPr>
                            <m:t>𝑡</m:t>
                          </m:r>
                          <m:r>
                            <a:rPr lang="en-GB" b="0" i="1" smtClean="0">
                              <a:latin typeface="Cambria Math"/>
                            </a:rPr>
                            <m:t>−1</m:t>
                          </m:r>
                          <m:r>
                            <a:rPr lang="en-GB" i="1">
                              <a:latin typeface="Cambria Math"/>
                            </a:rPr>
                            <m:t>&gt;</m:t>
                          </m:r>
                        </m:sup>
                      </m:sSup>
                      <m:r>
                        <a:rPr lang="en-GB" b="0" i="1" smtClean="0">
                          <a:latin typeface="Cambria Math"/>
                        </a:rPr>
                        <m:t>,</m:t>
                      </m:r>
                      <m:sSup>
                        <m:sSupPr>
                          <m:ctrlPr>
                            <a:rPr lang="en-GB" i="1">
                              <a:latin typeface="Cambria Math" panose="02040503050406030204" pitchFamily="18" charset="0"/>
                            </a:rPr>
                          </m:ctrlPr>
                        </m:sSupPr>
                        <m:e>
                          <m:r>
                            <a:rPr lang="en-GB" b="0" i="1" smtClean="0">
                              <a:latin typeface="Cambria Math"/>
                            </a:rPr>
                            <m:t>𝑥</m:t>
                          </m:r>
                        </m:e>
                        <m:sup>
                          <m:r>
                            <a:rPr lang="en-GB" i="1">
                              <a:latin typeface="Cambria Math"/>
                            </a:rPr>
                            <m:t>&lt;</m:t>
                          </m:r>
                          <m:r>
                            <a:rPr lang="en-GB" i="1">
                              <a:latin typeface="Cambria Math"/>
                            </a:rPr>
                            <m:t>𝑡</m:t>
                          </m:r>
                          <m:r>
                            <a:rPr lang="en-GB" i="1">
                              <a:latin typeface="Cambria Math"/>
                            </a:rPr>
                            <m:t>&gt;</m:t>
                          </m:r>
                        </m:sup>
                      </m:sSup>
                      <m:r>
                        <a:rPr lang="en-GB" b="0" i="1" smtClean="0">
                          <a:latin typeface="Cambria Math"/>
                        </a:rPr>
                        <m:t>)</m:t>
                      </m:r>
                    </m:oMath>
                  </m:oMathPara>
                </a14:m>
                <a:endParaRPr lang="en-GB" dirty="0"/>
              </a:p>
            </p:txBody>
          </p:sp>
        </mc:Choice>
        <mc:Fallback xmlns="">
          <p:sp>
            <p:nvSpPr>
              <p:cNvPr id="13" name="TextBox 12"/>
              <p:cNvSpPr txBox="1">
                <a:spLocks noRot="1" noChangeAspect="1" noMove="1" noResize="1" noEditPoints="1" noAdjustHandles="1" noChangeArrowheads="1" noChangeShapeType="1" noTextEdit="1"/>
              </p:cNvSpPr>
              <p:nvPr/>
            </p:nvSpPr>
            <p:spPr>
              <a:xfrm>
                <a:off x="755576" y="1700808"/>
                <a:ext cx="2952328" cy="369332"/>
              </a:xfrm>
              <a:prstGeom prst="rect">
                <a:avLst/>
              </a:prstGeom>
              <a:blipFill rotWithShape="1">
                <a:blip r:embed="rId2"/>
                <a:stretch>
                  <a:fillRect b="-1147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403364" y="2423954"/>
                <a:ext cx="4096628" cy="923330"/>
              </a:xfrm>
              <a:prstGeom prst="rect">
                <a:avLst/>
              </a:prstGeom>
            </p:spPr>
            <p:txBody>
              <a:bodyPr wrap="square">
                <a:spAutoFit/>
              </a:bodyPr>
              <a:lstStyle/>
              <a:p>
                <a14:m>
                  <m:oMath xmlns:m="http://schemas.openxmlformats.org/officeDocument/2006/math">
                    <m:sSup>
                      <m:sSupPr>
                        <m:ctrlPr>
                          <a:rPr lang="en-GB" i="1" smtClean="0">
                            <a:latin typeface="Cambria Math" panose="02040503050406030204" pitchFamily="18" charset="0"/>
                          </a:rPr>
                        </m:ctrlPr>
                      </m:sSupPr>
                      <m:e>
                        <m:r>
                          <a:rPr lang="en-GB" i="1">
                            <a:latin typeface="Cambria Math"/>
                          </a:rPr>
                          <m:t>h</m:t>
                        </m:r>
                      </m:e>
                      <m:sup>
                        <m:r>
                          <a:rPr lang="en-GB" i="1">
                            <a:latin typeface="Cambria Math"/>
                          </a:rPr>
                          <m:t>&lt;</m:t>
                        </m:r>
                        <m:r>
                          <a:rPr lang="en-GB" i="1">
                            <a:latin typeface="Cambria Math"/>
                          </a:rPr>
                          <m:t>𝑡</m:t>
                        </m:r>
                        <m:r>
                          <a:rPr lang="en-GB" i="1">
                            <a:latin typeface="Cambria Math"/>
                          </a:rPr>
                          <m:t>&gt;</m:t>
                        </m:r>
                      </m:sup>
                    </m:sSup>
                  </m:oMath>
                </a14:m>
                <a:r>
                  <a:rPr lang="en-GB" dirty="0"/>
                  <a:t> - updated hidden state</a:t>
                </a:r>
              </a:p>
              <a:p>
                <a14:m>
                  <m:oMath xmlns:m="http://schemas.openxmlformats.org/officeDocument/2006/math">
                    <m:sSup>
                      <m:sSupPr>
                        <m:ctrlPr>
                          <a:rPr lang="en-GB" i="1">
                            <a:latin typeface="Cambria Math" panose="02040503050406030204" pitchFamily="18" charset="0"/>
                          </a:rPr>
                        </m:ctrlPr>
                      </m:sSupPr>
                      <m:e>
                        <m:r>
                          <a:rPr lang="en-GB" b="0" i="1" smtClean="0">
                            <a:latin typeface="Cambria Math"/>
                          </a:rPr>
                          <m:t>𝑥</m:t>
                        </m:r>
                      </m:e>
                      <m:sup>
                        <m:r>
                          <a:rPr lang="en-GB" i="1">
                            <a:latin typeface="Cambria Math"/>
                          </a:rPr>
                          <m:t>&lt;</m:t>
                        </m:r>
                        <m:r>
                          <a:rPr lang="en-GB" i="1">
                            <a:latin typeface="Cambria Math"/>
                          </a:rPr>
                          <m:t>𝑡</m:t>
                        </m:r>
                        <m:r>
                          <a:rPr lang="en-GB" i="1">
                            <a:latin typeface="Cambria Math"/>
                          </a:rPr>
                          <m:t>&gt;</m:t>
                        </m:r>
                      </m:sup>
                    </m:sSup>
                  </m:oMath>
                </a14:m>
                <a:r>
                  <a:rPr lang="en-GB" dirty="0"/>
                  <a:t> - input at time step t</a:t>
                </a:r>
              </a:p>
              <a:p>
                <a14:m>
                  <m:oMath xmlns:m="http://schemas.openxmlformats.org/officeDocument/2006/math">
                    <m:sSup>
                      <m:sSupPr>
                        <m:ctrlPr>
                          <a:rPr lang="en-GB" i="1">
                            <a:latin typeface="Cambria Math" panose="02040503050406030204" pitchFamily="18" charset="0"/>
                          </a:rPr>
                        </m:ctrlPr>
                      </m:sSupPr>
                      <m:e>
                        <m:r>
                          <a:rPr lang="en-GB" i="1">
                            <a:latin typeface="Cambria Math"/>
                          </a:rPr>
                          <m:t>h</m:t>
                        </m:r>
                      </m:e>
                      <m:sup>
                        <m:r>
                          <a:rPr lang="en-GB" i="1">
                            <a:latin typeface="Cambria Math"/>
                          </a:rPr>
                          <m:t>&lt;</m:t>
                        </m:r>
                        <m:r>
                          <a:rPr lang="en-GB" i="1">
                            <a:latin typeface="Cambria Math"/>
                          </a:rPr>
                          <m:t>𝑡</m:t>
                        </m:r>
                        <m:r>
                          <a:rPr lang="en-GB" b="0" i="1" smtClean="0">
                            <a:latin typeface="Cambria Math"/>
                          </a:rPr>
                          <m:t>−1</m:t>
                        </m:r>
                        <m:r>
                          <a:rPr lang="en-GB" i="1">
                            <a:latin typeface="Cambria Math"/>
                          </a:rPr>
                          <m:t>&gt;</m:t>
                        </m:r>
                      </m:sup>
                    </m:sSup>
                  </m:oMath>
                </a14:m>
                <a:r>
                  <a:rPr lang="en-GB" dirty="0"/>
                  <a:t> -previous hidden state</a:t>
                </a:r>
              </a:p>
            </p:txBody>
          </p:sp>
        </mc:Choice>
        <mc:Fallback xmlns="">
          <p:sp>
            <p:nvSpPr>
              <p:cNvPr id="16" name="Rectangle 15"/>
              <p:cNvSpPr>
                <a:spLocks noRot="1" noChangeAspect="1" noMove="1" noResize="1" noEditPoints="1" noAdjustHandles="1" noChangeArrowheads="1" noChangeShapeType="1" noTextEdit="1"/>
              </p:cNvSpPr>
              <p:nvPr/>
            </p:nvSpPr>
            <p:spPr>
              <a:xfrm>
                <a:off x="403364" y="2423954"/>
                <a:ext cx="4096628" cy="923330"/>
              </a:xfrm>
              <a:prstGeom prst="rect">
                <a:avLst/>
              </a:prstGeom>
              <a:blipFill rotWithShape="1">
                <a:blip r:embed="rId3"/>
                <a:stretch>
                  <a:fillRect t="-3311" b="-993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403364" y="3933966"/>
                <a:ext cx="36633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GB" i="1" smtClean="0">
                              <a:latin typeface="Cambria Math" panose="02040503050406030204" pitchFamily="18" charset="0"/>
                            </a:rPr>
                          </m:ctrlPr>
                        </m:sSupPr>
                        <m:e>
                          <m:r>
                            <a:rPr lang="en-GB" i="1">
                              <a:latin typeface="Cambria Math"/>
                            </a:rPr>
                            <m:t>h</m:t>
                          </m:r>
                        </m:e>
                        <m:sup>
                          <m:r>
                            <a:rPr lang="en-GB" i="1">
                              <a:latin typeface="Cambria Math"/>
                            </a:rPr>
                            <m:t>&lt;</m:t>
                          </m:r>
                          <m:r>
                            <a:rPr lang="en-GB" i="1">
                              <a:latin typeface="Cambria Math"/>
                            </a:rPr>
                            <m:t>𝑡</m:t>
                          </m:r>
                          <m:r>
                            <a:rPr lang="en-GB" i="1">
                              <a:latin typeface="Cambria Math"/>
                            </a:rPr>
                            <m:t>&gt;</m:t>
                          </m:r>
                        </m:sup>
                      </m:sSup>
                      <m:r>
                        <a:rPr lang="en-GB" b="0" i="1" smtClean="0">
                          <a:latin typeface="Cambria Math"/>
                        </a:rPr>
                        <m:t>=</m:t>
                      </m:r>
                      <m:r>
                        <m:rPr>
                          <m:sty m:val="p"/>
                        </m:rPr>
                        <a:rPr lang="en-GB" b="0" i="0" smtClean="0">
                          <a:latin typeface="Cambria Math"/>
                        </a:rPr>
                        <m:t>tanh</m:t>
                      </m:r>
                      <m:r>
                        <a:rPr lang="en-GB" b="0" i="1" smtClean="0">
                          <a:latin typeface="Cambria Math"/>
                        </a:rPr>
                        <m:t>⁡(</m:t>
                      </m:r>
                      <m:sSub>
                        <m:sSubPr>
                          <m:ctrlPr>
                            <a:rPr lang="en-GB" b="0" i="1" smtClean="0">
                              <a:latin typeface="Cambria Math" panose="02040503050406030204" pitchFamily="18" charset="0"/>
                            </a:rPr>
                          </m:ctrlPr>
                        </m:sSubPr>
                        <m:e>
                          <m:r>
                            <a:rPr lang="en-GB" b="0" i="1" smtClean="0">
                              <a:latin typeface="Cambria Math"/>
                            </a:rPr>
                            <m:t>𝑊</m:t>
                          </m:r>
                        </m:e>
                        <m:sub>
                          <m:r>
                            <a:rPr lang="en-GB" b="0" i="1" smtClean="0">
                              <a:latin typeface="Cambria Math"/>
                            </a:rPr>
                            <m:t>h</m:t>
                          </m:r>
                        </m:sub>
                      </m:sSub>
                      <m:sSup>
                        <m:sSupPr>
                          <m:ctrlPr>
                            <a:rPr lang="en-GB" i="1">
                              <a:latin typeface="Cambria Math" panose="02040503050406030204" pitchFamily="18" charset="0"/>
                            </a:rPr>
                          </m:ctrlPr>
                        </m:sSupPr>
                        <m:e>
                          <m:r>
                            <a:rPr lang="en-GB" i="1">
                              <a:latin typeface="Cambria Math"/>
                            </a:rPr>
                            <m:t>h</m:t>
                          </m:r>
                        </m:e>
                        <m:sup>
                          <m:r>
                            <a:rPr lang="en-GB" i="1">
                              <a:latin typeface="Cambria Math"/>
                            </a:rPr>
                            <m:t>&lt;</m:t>
                          </m:r>
                          <m:r>
                            <a:rPr lang="en-GB" i="1">
                              <a:latin typeface="Cambria Math"/>
                            </a:rPr>
                            <m:t>𝑡</m:t>
                          </m:r>
                          <m:r>
                            <a:rPr lang="en-GB" b="0" i="1" smtClean="0">
                              <a:latin typeface="Cambria Math"/>
                            </a:rPr>
                            <m:t>−1</m:t>
                          </m:r>
                          <m:r>
                            <a:rPr lang="en-GB" i="1">
                              <a:latin typeface="Cambria Math"/>
                            </a:rPr>
                            <m:t>&gt;</m:t>
                          </m:r>
                        </m:sup>
                      </m:sSup>
                      <m:r>
                        <a:rPr lang="en-GB" b="0" i="1" smtClean="0">
                          <a:latin typeface="Cambria Math"/>
                        </a:rPr>
                        <m:t>+</m:t>
                      </m:r>
                      <m:sSub>
                        <m:sSubPr>
                          <m:ctrlPr>
                            <a:rPr lang="en-GB" b="0" i="1" smtClean="0">
                              <a:latin typeface="Cambria Math" panose="02040503050406030204" pitchFamily="18" charset="0"/>
                            </a:rPr>
                          </m:ctrlPr>
                        </m:sSubPr>
                        <m:e>
                          <m:r>
                            <a:rPr lang="en-GB" b="0" i="1" smtClean="0">
                              <a:latin typeface="Cambria Math"/>
                            </a:rPr>
                            <m:t>𝑊</m:t>
                          </m:r>
                        </m:e>
                        <m:sub>
                          <m:r>
                            <a:rPr lang="en-GB" b="0" i="1" smtClean="0">
                              <a:latin typeface="Cambria Math"/>
                            </a:rPr>
                            <m:t>𝑥</m:t>
                          </m:r>
                        </m:sub>
                      </m:sSub>
                      <m:sSup>
                        <m:sSupPr>
                          <m:ctrlPr>
                            <a:rPr lang="en-GB" i="1">
                              <a:latin typeface="Cambria Math" panose="02040503050406030204" pitchFamily="18" charset="0"/>
                            </a:rPr>
                          </m:ctrlPr>
                        </m:sSupPr>
                        <m:e>
                          <m:r>
                            <a:rPr lang="en-GB" b="0" i="1" smtClean="0">
                              <a:latin typeface="Cambria Math"/>
                            </a:rPr>
                            <m:t>𝑥</m:t>
                          </m:r>
                        </m:e>
                        <m:sup>
                          <m:r>
                            <a:rPr lang="en-GB" i="1">
                              <a:latin typeface="Cambria Math"/>
                            </a:rPr>
                            <m:t>&lt;</m:t>
                          </m:r>
                          <m:r>
                            <a:rPr lang="en-GB" i="1">
                              <a:latin typeface="Cambria Math"/>
                            </a:rPr>
                            <m:t>𝑡</m:t>
                          </m:r>
                          <m:r>
                            <a:rPr lang="en-GB" i="1">
                              <a:latin typeface="Cambria Math"/>
                            </a:rPr>
                            <m:t>&gt;</m:t>
                          </m:r>
                        </m:sup>
                      </m:sSup>
                      <m:r>
                        <a:rPr lang="en-GB" b="0" i="1" smtClean="0">
                          <a:latin typeface="Cambria Math"/>
                        </a:rPr>
                        <m:t>)</m:t>
                      </m:r>
                    </m:oMath>
                  </m:oMathPara>
                </a14:m>
                <a:endParaRPr lang="en-GB" dirty="0"/>
              </a:p>
            </p:txBody>
          </p:sp>
        </mc:Choice>
        <mc:Fallback xmlns="">
          <p:sp>
            <p:nvSpPr>
              <p:cNvPr id="14" name="Rectangle 13"/>
              <p:cNvSpPr>
                <a:spLocks noRot="1" noChangeAspect="1" noMove="1" noResize="1" noEditPoints="1" noAdjustHandles="1" noChangeArrowheads="1" noChangeShapeType="1" noTextEdit="1"/>
              </p:cNvSpPr>
              <p:nvPr/>
            </p:nvSpPr>
            <p:spPr>
              <a:xfrm>
                <a:off x="403364" y="3933966"/>
                <a:ext cx="3663311" cy="369332"/>
              </a:xfrm>
              <a:prstGeom prst="rect">
                <a:avLst/>
              </a:prstGeom>
              <a:blipFill rotWithShape="1">
                <a:blip r:embed="rId4"/>
                <a:stretch>
                  <a:fillRect b="-11475"/>
                </a:stretch>
              </a:blipFill>
            </p:spPr>
            <p:txBody>
              <a:bodyPr/>
              <a:lstStyle/>
              <a:p>
                <a:r>
                  <a:rPr lang="en-GB">
                    <a:noFill/>
                  </a:rPr>
                  <a:t> </a:t>
                </a:r>
              </a:p>
            </p:txBody>
          </p:sp>
        </mc:Fallback>
      </mc:AlternateContent>
      <p:cxnSp>
        <p:nvCxnSpPr>
          <p:cNvPr id="12" name="Straight Arrow Connector 11"/>
          <p:cNvCxnSpPr/>
          <p:nvPr/>
        </p:nvCxnSpPr>
        <p:spPr>
          <a:xfrm>
            <a:off x="1547664" y="4318248"/>
            <a:ext cx="432048" cy="57606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1523648" y="5013176"/>
            <a:ext cx="1317990" cy="369332"/>
          </a:xfrm>
          <a:prstGeom prst="rect">
            <a:avLst/>
          </a:prstGeom>
          <a:noFill/>
        </p:spPr>
        <p:txBody>
          <a:bodyPr wrap="none" rtlCol="0">
            <a:spAutoFit/>
          </a:bodyPr>
          <a:lstStyle/>
          <a:p>
            <a:r>
              <a:rPr lang="en-GB" dirty="0">
                <a:solidFill>
                  <a:srgbClr val="FF0000"/>
                </a:solidFill>
              </a:rPr>
              <a:t>nonlinearity</a:t>
            </a:r>
          </a:p>
        </p:txBody>
      </p:sp>
    </p:spTree>
    <p:extLst>
      <p:ext uri="{BB962C8B-B14F-4D97-AF65-F5344CB8AC3E}">
        <p14:creationId xmlns:p14="http://schemas.microsoft.com/office/powerpoint/2010/main" val="1092866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RNN cell </a:t>
            </a:r>
          </a:p>
        </p:txBody>
      </p:sp>
      <p:sp>
        <p:nvSpPr>
          <p:cNvPr id="4" name="Content Placeholder 3"/>
          <p:cNvSpPr>
            <a:spLocks noGrp="1"/>
          </p:cNvSpPr>
          <p:nvPr>
            <p:ph sz="half" idx="2"/>
          </p:nvPr>
        </p:nvSpPr>
        <p:spPr>
          <a:xfrm>
            <a:off x="5580112" y="1600200"/>
            <a:ext cx="3106688" cy="4525963"/>
          </a:xfrm>
        </p:spPr>
        <p:txBody>
          <a:bodyPr/>
          <a:lstStyle/>
          <a:p>
            <a:endParaRPr lang="en-GB" dirty="0"/>
          </a:p>
        </p:txBody>
      </p:sp>
      <p:grpSp>
        <p:nvGrpSpPr>
          <p:cNvPr id="5" name="Group 4"/>
          <p:cNvGrpSpPr/>
          <p:nvPr/>
        </p:nvGrpSpPr>
        <p:grpSpPr>
          <a:xfrm>
            <a:off x="6156176" y="2539752"/>
            <a:ext cx="925808" cy="2354560"/>
            <a:chOff x="6156176" y="2539752"/>
            <a:chExt cx="925808" cy="2354560"/>
          </a:xfrm>
        </p:grpSpPr>
        <p:sp>
          <p:nvSpPr>
            <p:cNvPr id="6" name="Rectangle 5"/>
            <p:cNvSpPr/>
            <p:nvPr/>
          </p:nvSpPr>
          <p:spPr>
            <a:xfrm>
              <a:off x="6167584" y="4437112"/>
              <a:ext cx="914400" cy="457200"/>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x</a:t>
              </a:r>
              <a:r>
                <a:rPr lang="en-GB" baseline="30000" dirty="0">
                  <a:solidFill>
                    <a:schemeClr val="tx1"/>
                  </a:solidFill>
                </a:rPr>
                <a:t>&lt;t&gt;</a:t>
              </a:r>
            </a:p>
          </p:txBody>
        </p:sp>
        <p:cxnSp>
          <p:nvCxnSpPr>
            <p:cNvPr id="7" name="Straight Arrow Connector 6"/>
            <p:cNvCxnSpPr/>
            <p:nvPr/>
          </p:nvCxnSpPr>
          <p:spPr>
            <a:xfrm flipV="1">
              <a:off x="6613376" y="4077072"/>
              <a:ext cx="0" cy="36004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8" name="Rectangle 7"/>
            <p:cNvSpPr/>
            <p:nvPr/>
          </p:nvSpPr>
          <p:spPr>
            <a:xfrm>
              <a:off x="6156176" y="3429000"/>
              <a:ext cx="914400" cy="648072"/>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RNN cell</a:t>
              </a:r>
            </a:p>
          </p:txBody>
        </p:sp>
        <p:cxnSp>
          <p:nvCxnSpPr>
            <p:cNvPr id="9" name="Straight Arrow Connector 8"/>
            <p:cNvCxnSpPr>
              <a:stCxn id="8" idx="0"/>
            </p:cNvCxnSpPr>
            <p:nvPr/>
          </p:nvCxnSpPr>
          <p:spPr>
            <a:xfrm flipV="1">
              <a:off x="6613376" y="2996952"/>
              <a:ext cx="0" cy="43204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0" name="Rectangle 9"/>
            <p:cNvSpPr/>
            <p:nvPr/>
          </p:nvSpPr>
          <p:spPr>
            <a:xfrm>
              <a:off x="6156176" y="2539752"/>
              <a:ext cx="914400" cy="457200"/>
            </a:xfrm>
            <a:prstGeom prst="rect">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y</a:t>
              </a:r>
              <a:r>
                <a:rPr lang="en-GB" baseline="30000" dirty="0">
                  <a:solidFill>
                    <a:schemeClr val="tx1"/>
                  </a:solidFill>
                </a:rPr>
                <a:t>&lt;t&gt;</a:t>
              </a:r>
            </a:p>
          </p:txBody>
        </p:sp>
        <p:cxnSp>
          <p:nvCxnSpPr>
            <p:cNvPr id="11" name="Elbow Connector 10"/>
            <p:cNvCxnSpPr>
              <a:stCxn id="8" idx="3"/>
            </p:cNvCxnSpPr>
            <p:nvPr/>
          </p:nvCxnSpPr>
          <p:spPr>
            <a:xfrm flipH="1" flipV="1">
              <a:off x="6613376" y="3307630"/>
              <a:ext cx="457200" cy="445406"/>
            </a:xfrm>
            <a:prstGeom prst="bentConnector3">
              <a:avLst>
                <a:gd name="adj1" fmla="val -124000"/>
              </a:avLst>
            </a:prstGeom>
            <a:ln>
              <a:tailEnd type="arrow"/>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3" name="TextBox 12"/>
              <p:cNvSpPr txBox="1"/>
              <p:nvPr/>
            </p:nvSpPr>
            <p:spPr>
              <a:xfrm>
                <a:off x="755576" y="1700808"/>
                <a:ext cx="295232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a:rPr>
                            <m:t>h</m:t>
                          </m:r>
                        </m:e>
                        <m:sup>
                          <m:r>
                            <a:rPr lang="en-GB" b="0" i="1" smtClean="0">
                              <a:latin typeface="Cambria Math"/>
                            </a:rPr>
                            <m:t>&lt;</m:t>
                          </m:r>
                          <m:r>
                            <a:rPr lang="en-GB" b="0" i="1" smtClean="0">
                              <a:latin typeface="Cambria Math"/>
                            </a:rPr>
                            <m:t>𝑡</m:t>
                          </m:r>
                          <m:r>
                            <a:rPr lang="en-GB" b="0" i="1" smtClean="0">
                              <a:latin typeface="Cambria Math"/>
                            </a:rPr>
                            <m:t>&gt;</m:t>
                          </m:r>
                        </m:sup>
                      </m:sSup>
                      <m:r>
                        <a:rPr lang="en-GB" b="0" i="1" smtClean="0">
                          <a:latin typeface="Cambria Math"/>
                        </a:rPr>
                        <m:t> </m:t>
                      </m:r>
                      <m:r>
                        <a:rPr lang="en-GB" i="1" smtClean="0">
                          <a:latin typeface="Cambria Math"/>
                        </a:rPr>
                        <m:t>=</m:t>
                      </m:r>
                      <m:sSub>
                        <m:sSubPr>
                          <m:ctrlPr>
                            <a:rPr lang="en-GB" b="0" i="1" smtClean="0">
                              <a:latin typeface="Cambria Math" panose="02040503050406030204" pitchFamily="18" charset="0"/>
                            </a:rPr>
                          </m:ctrlPr>
                        </m:sSubPr>
                        <m:e>
                          <m:r>
                            <a:rPr lang="en-GB" b="0" i="1" smtClean="0">
                              <a:latin typeface="Cambria Math"/>
                            </a:rPr>
                            <m:t>𝑓</m:t>
                          </m:r>
                        </m:e>
                        <m:sub>
                          <m:r>
                            <a:rPr lang="en-GB" b="0" i="1" smtClean="0">
                              <a:latin typeface="Cambria Math"/>
                            </a:rPr>
                            <m:t>𝑊</m:t>
                          </m:r>
                        </m:sub>
                      </m:sSub>
                      <m:r>
                        <a:rPr lang="en-GB" b="0" i="1" smtClean="0">
                          <a:latin typeface="Cambria Math"/>
                        </a:rPr>
                        <m:t>(</m:t>
                      </m:r>
                      <m:sSup>
                        <m:sSupPr>
                          <m:ctrlPr>
                            <a:rPr lang="en-GB" i="1">
                              <a:latin typeface="Cambria Math" panose="02040503050406030204" pitchFamily="18" charset="0"/>
                            </a:rPr>
                          </m:ctrlPr>
                        </m:sSupPr>
                        <m:e>
                          <m:r>
                            <a:rPr lang="en-GB" i="1">
                              <a:latin typeface="Cambria Math"/>
                            </a:rPr>
                            <m:t>h</m:t>
                          </m:r>
                        </m:e>
                        <m:sup>
                          <m:r>
                            <a:rPr lang="en-GB" i="1">
                              <a:latin typeface="Cambria Math"/>
                            </a:rPr>
                            <m:t>&lt;</m:t>
                          </m:r>
                          <m:r>
                            <a:rPr lang="en-GB" i="1">
                              <a:latin typeface="Cambria Math"/>
                            </a:rPr>
                            <m:t>𝑡</m:t>
                          </m:r>
                          <m:r>
                            <a:rPr lang="en-GB" b="0" i="1" smtClean="0">
                              <a:latin typeface="Cambria Math"/>
                            </a:rPr>
                            <m:t>−1</m:t>
                          </m:r>
                          <m:r>
                            <a:rPr lang="en-GB" i="1">
                              <a:latin typeface="Cambria Math"/>
                            </a:rPr>
                            <m:t>&gt;</m:t>
                          </m:r>
                        </m:sup>
                      </m:sSup>
                      <m:r>
                        <a:rPr lang="en-GB" b="0" i="1" smtClean="0">
                          <a:latin typeface="Cambria Math"/>
                        </a:rPr>
                        <m:t>,</m:t>
                      </m:r>
                      <m:sSup>
                        <m:sSupPr>
                          <m:ctrlPr>
                            <a:rPr lang="en-GB" i="1">
                              <a:latin typeface="Cambria Math" panose="02040503050406030204" pitchFamily="18" charset="0"/>
                            </a:rPr>
                          </m:ctrlPr>
                        </m:sSupPr>
                        <m:e>
                          <m:r>
                            <a:rPr lang="en-GB" b="0" i="1" smtClean="0">
                              <a:latin typeface="Cambria Math"/>
                            </a:rPr>
                            <m:t>𝑥</m:t>
                          </m:r>
                        </m:e>
                        <m:sup>
                          <m:r>
                            <a:rPr lang="en-GB" i="1">
                              <a:latin typeface="Cambria Math"/>
                            </a:rPr>
                            <m:t>&lt;</m:t>
                          </m:r>
                          <m:r>
                            <a:rPr lang="en-GB" i="1">
                              <a:latin typeface="Cambria Math"/>
                            </a:rPr>
                            <m:t>𝑡</m:t>
                          </m:r>
                          <m:r>
                            <a:rPr lang="en-GB" i="1">
                              <a:latin typeface="Cambria Math"/>
                            </a:rPr>
                            <m:t>&gt;</m:t>
                          </m:r>
                        </m:sup>
                      </m:sSup>
                      <m:r>
                        <a:rPr lang="en-GB" b="0" i="1" smtClean="0">
                          <a:latin typeface="Cambria Math"/>
                        </a:rPr>
                        <m:t>)</m:t>
                      </m:r>
                    </m:oMath>
                  </m:oMathPara>
                </a14:m>
                <a:endParaRPr lang="en-GB" dirty="0"/>
              </a:p>
            </p:txBody>
          </p:sp>
        </mc:Choice>
        <mc:Fallback xmlns="">
          <p:sp>
            <p:nvSpPr>
              <p:cNvPr id="13" name="TextBox 12"/>
              <p:cNvSpPr txBox="1">
                <a:spLocks noRot="1" noChangeAspect="1" noMove="1" noResize="1" noEditPoints="1" noAdjustHandles="1" noChangeArrowheads="1" noChangeShapeType="1" noTextEdit="1"/>
              </p:cNvSpPr>
              <p:nvPr/>
            </p:nvSpPr>
            <p:spPr>
              <a:xfrm>
                <a:off x="755576" y="1700808"/>
                <a:ext cx="2952328" cy="369332"/>
              </a:xfrm>
              <a:prstGeom prst="rect">
                <a:avLst/>
              </a:prstGeom>
              <a:blipFill rotWithShape="1">
                <a:blip r:embed="rId2"/>
                <a:stretch>
                  <a:fillRect b="-1147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403364" y="2423954"/>
                <a:ext cx="4096628" cy="923330"/>
              </a:xfrm>
              <a:prstGeom prst="rect">
                <a:avLst/>
              </a:prstGeom>
            </p:spPr>
            <p:txBody>
              <a:bodyPr wrap="square">
                <a:spAutoFit/>
              </a:bodyPr>
              <a:lstStyle/>
              <a:p>
                <a14:m>
                  <m:oMath xmlns:m="http://schemas.openxmlformats.org/officeDocument/2006/math">
                    <m:sSup>
                      <m:sSupPr>
                        <m:ctrlPr>
                          <a:rPr lang="en-GB" i="1" smtClean="0">
                            <a:latin typeface="Cambria Math" panose="02040503050406030204" pitchFamily="18" charset="0"/>
                          </a:rPr>
                        </m:ctrlPr>
                      </m:sSupPr>
                      <m:e>
                        <m:r>
                          <a:rPr lang="en-GB" i="1">
                            <a:latin typeface="Cambria Math"/>
                          </a:rPr>
                          <m:t>h</m:t>
                        </m:r>
                      </m:e>
                      <m:sup>
                        <m:r>
                          <a:rPr lang="en-GB" i="1">
                            <a:latin typeface="Cambria Math"/>
                          </a:rPr>
                          <m:t>&lt;</m:t>
                        </m:r>
                        <m:r>
                          <a:rPr lang="en-GB" i="1">
                            <a:latin typeface="Cambria Math"/>
                          </a:rPr>
                          <m:t>𝑡</m:t>
                        </m:r>
                        <m:r>
                          <a:rPr lang="en-GB" i="1">
                            <a:latin typeface="Cambria Math"/>
                          </a:rPr>
                          <m:t>&gt;</m:t>
                        </m:r>
                      </m:sup>
                    </m:sSup>
                  </m:oMath>
                </a14:m>
                <a:r>
                  <a:rPr lang="en-GB" dirty="0"/>
                  <a:t> - updated hidden state</a:t>
                </a:r>
              </a:p>
              <a:p>
                <a14:m>
                  <m:oMath xmlns:m="http://schemas.openxmlformats.org/officeDocument/2006/math">
                    <m:sSup>
                      <m:sSupPr>
                        <m:ctrlPr>
                          <a:rPr lang="en-GB" i="1">
                            <a:latin typeface="Cambria Math" panose="02040503050406030204" pitchFamily="18" charset="0"/>
                          </a:rPr>
                        </m:ctrlPr>
                      </m:sSupPr>
                      <m:e>
                        <m:r>
                          <a:rPr lang="en-GB" b="0" i="1" smtClean="0">
                            <a:latin typeface="Cambria Math"/>
                          </a:rPr>
                          <m:t>𝑥</m:t>
                        </m:r>
                      </m:e>
                      <m:sup>
                        <m:r>
                          <a:rPr lang="en-GB" i="1">
                            <a:latin typeface="Cambria Math"/>
                          </a:rPr>
                          <m:t>&lt;</m:t>
                        </m:r>
                        <m:r>
                          <a:rPr lang="en-GB" i="1">
                            <a:latin typeface="Cambria Math"/>
                          </a:rPr>
                          <m:t>𝑡</m:t>
                        </m:r>
                        <m:r>
                          <a:rPr lang="en-GB" i="1">
                            <a:latin typeface="Cambria Math"/>
                          </a:rPr>
                          <m:t>&gt;</m:t>
                        </m:r>
                      </m:sup>
                    </m:sSup>
                  </m:oMath>
                </a14:m>
                <a:r>
                  <a:rPr lang="en-GB" dirty="0"/>
                  <a:t> - input at time step t</a:t>
                </a:r>
              </a:p>
              <a:p>
                <a14:m>
                  <m:oMath xmlns:m="http://schemas.openxmlformats.org/officeDocument/2006/math">
                    <m:sSup>
                      <m:sSupPr>
                        <m:ctrlPr>
                          <a:rPr lang="en-GB" i="1">
                            <a:latin typeface="Cambria Math" panose="02040503050406030204" pitchFamily="18" charset="0"/>
                          </a:rPr>
                        </m:ctrlPr>
                      </m:sSupPr>
                      <m:e>
                        <m:r>
                          <a:rPr lang="en-GB" i="1">
                            <a:latin typeface="Cambria Math"/>
                          </a:rPr>
                          <m:t>h</m:t>
                        </m:r>
                      </m:e>
                      <m:sup>
                        <m:r>
                          <a:rPr lang="en-GB" i="1">
                            <a:latin typeface="Cambria Math"/>
                          </a:rPr>
                          <m:t>&lt;</m:t>
                        </m:r>
                        <m:r>
                          <a:rPr lang="en-GB" i="1">
                            <a:latin typeface="Cambria Math"/>
                          </a:rPr>
                          <m:t>𝑡</m:t>
                        </m:r>
                        <m:r>
                          <a:rPr lang="en-GB" b="0" i="1" smtClean="0">
                            <a:latin typeface="Cambria Math"/>
                          </a:rPr>
                          <m:t>−1</m:t>
                        </m:r>
                        <m:r>
                          <a:rPr lang="en-GB" i="1">
                            <a:latin typeface="Cambria Math"/>
                          </a:rPr>
                          <m:t>&gt;</m:t>
                        </m:r>
                      </m:sup>
                    </m:sSup>
                  </m:oMath>
                </a14:m>
                <a:r>
                  <a:rPr lang="en-GB" dirty="0"/>
                  <a:t> -previous hidden state</a:t>
                </a:r>
              </a:p>
            </p:txBody>
          </p:sp>
        </mc:Choice>
        <mc:Fallback xmlns="">
          <p:sp>
            <p:nvSpPr>
              <p:cNvPr id="16" name="Rectangle 15"/>
              <p:cNvSpPr>
                <a:spLocks noRot="1" noChangeAspect="1" noMove="1" noResize="1" noEditPoints="1" noAdjustHandles="1" noChangeArrowheads="1" noChangeShapeType="1" noTextEdit="1"/>
              </p:cNvSpPr>
              <p:nvPr/>
            </p:nvSpPr>
            <p:spPr>
              <a:xfrm>
                <a:off x="403364" y="2423954"/>
                <a:ext cx="4096628" cy="923330"/>
              </a:xfrm>
              <a:prstGeom prst="rect">
                <a:avLst/>
              </a:prstGeom>
              <a:blipFill rotWithShape="1">
                <a:blip r:embed="rId3"/>
                <a:stretch>
                  <a:fillRect t="-3311" b="-993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382182" y="4905728"/>
                <a:ext cx="5341946" cy="369332"/>
              </a:xfrm>
              <a:prstGeom prst="rect">
                <a:avLst/>
              </a:prstGeom>
              <a:noFill/>
            </p:spPr>
            <p:txBody>
              <a:bodyPr wrap="square" rtlCol="0">
                <a:spAutoFit/>
              </a:bodyPr>
              <a:lstStyle/>
              <a:p>
                <a14:m>
                  <m:oMath xmlns:m="http://schemas.openxmlformats.org/officeDocument/2006/math">
                    <m:sSup>
                      <m:sSupPr>
                        <m:ctrlPr>
                          <a:rPr lang="en-GB" b="1" i="1" smtClean="0">
                            <a:latin typeface="Cambria Math" panose="02040503050406030204" pitchFamily="18" charset="0"/>
                          </a:rPr>
                        </m:ctrlPr>
                      </m:sSupPr>
                      <m:e>
                        <m:r>
                          <a:rPr lang="en-GB" b="1" i="1" smtClean="0">
                            <a:latin typeface="Cambria Math"/>
                          </a:rPr>
                          <m:t>𝒚</m:t>
                        </m:r>
                      </m:e>
                      <m:sup>
                        <m:r>
                          <a:rPr lang="en-GB" b="1" i="1">
                            <a:latin typeface="Cambria Math"/>
                          </a:rPr>
                          <m:t>&lt;</m:t>
                        </m:r>
                        <m:r>
                          <a:rPr lang="en-GB" b="1" i="1">
                            <a:latin typeface="Cambria Math"/>
                          </a:rPr>
                          <m:t>𝒕</m:t>
                        </m:r>
                        <m:r>
                          <a:rPr lang="en-GB" b="1" i="1">
                            <a:latin typeface="Cambria Math"/>
                          </a:rPr>
                          <m:t>&gt;</m:t>
                        </m:r>
                      </m:sup>
                    </m:sSup>
                  </m:oMath>
                </a14:m>
                <a:r>
                  <a:rPr lang="en-GB" b="1" dirty="0"/>
                  <a:t> : make a decision based on </a:t>
                </a:r>
                <a14:m>
                  <m:oMath xmlns:m="http://schemas.openxmlformats.org/officeDocument/2006/math">
                    <m:sSup>
                      <m:sSupPr>
                        <m:ctrlPr>
                          <a:rPr lang="en-GB" b="1" i="1">
                            <a:latin typeface="Cambria Math" panose="02040503050406030204" pitchFamily="18" charset="0"/>
                          </a:rPr>
                        </m:ctrlPr>
                      </m:sSupPr>
                      <m:e>
                        <m:r>
                          <a:rPr lang="en-GB" b="1" i="1">
                            <a:latin typeface="Cambria Math"/>
                          </a:rPr>
                          <m:t>𝒉</m:t>
                        </m:r>
                      </m:e>
                      <m:sup>
                        <m:r>
                          <a:rPr lang="en-GB" b="1" i="1">
                            <a:latin typeface="Cambria Math"/>
                          </a:rPr>
                          <m:t>&lt;</m:t>
                        </m:r>
                        <m:r>
                          <a:rPr lang="en-GB" b="1" i="1">
                            <a:latin typeface="Cambria Math"/>
                          </a:rPr>
                          <m:t>𝒕</m:t>
                        </m:r>
                        <m:r>
                          <a:rPr lang="en-GB" b="1" i="1">
                            <a:latin typeface="Cambria Math"/>
                          </a:rPr>
                          <m:t>&gt;</m:t>
                        </m:r>
                      </m:sup>
                    </m:sSup>
                  </m:oMath>
                </a14:m>
                <a:r>
                  <a:rPr lang="en-GB" b="1" dirty="0"/>
                  <a:t>  each time step</a:t>
                </a:r>
              </a:p>
            </p:txBody>
          </p:sp>
        </mc:Choice>
        <mc:Fallback xmlns="">
          <p:sp>
            <p:nvSpPr>
              <p:cNvPr id="17" name="TextBox 16"/>
              <p:cNvSpPr txBox="1">
                <a:spLocks noRot="1" noChangeAspect="1" noMove="1" noResize="1" noEditPoints="1" noAdjustHandles="1" noChangeArrowheads="1" noChangeShapeType="1" noTextEdit="1"/>
              </p:cNvSpPr>
              <p:nvPr/>
            </p:nvSpPr>
            <p:spPr>
              <a:xfrm>
                <a:off x="382182" y="4905728"/>
                <a:ext cx="5341946" cy="369332"/>
              </a:xfrm>
              <a:prstGeom prst="rect">
                <a:avLst/>
              </a:prstGeom>
              <a:blipFill rotWithShape="1">
                <a:blip r:embed="rId4"/>
                <a:stretch>
                  <a:fillRect t="-8333"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403364" y="3933966"/>
                <a:ext cx="36633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GB" i="1" smtClean="0">
                              <a:latin typeface="Cambria Math" panose="02040503050406030204" pitchFamily="18" charset="0"/>
                            </a:rPr>
                          </m:ctrlPr>
                        </m:sSupPr>
                        <m:e>
                          <m:r>
                            <a:rPr lang="en-GB" i="1">
                              <a:latin typeface="Cambria Math"/>
                            </a:rPr>
                            <m:t>h</m:t>
                          </m:r>
                        </m:e>
                        <m:sup>
                          <m:r>
                            <a:rPr lang="en-GB" i="1">
                              <a:latin typeface="Cambria Math"/>
                            </a:rPr>
                            <m:t>&lt;</m:t>
                          </m:r>
                          <m:r>
                            <a:rPr lang="en-GB" i="1">
                              <a:latin typeface="Cambria Math"/>
                            </a:rPr>
                            <m:t>𝑡</m:t>
                          </m:r>
                          <m:r>
                            <a:rPr lang="en-GB" i="1">
                              <a:latin typeface="Cambria Math"/>
                            </a:rPr>
                            <m:t>&gt;</m:t>
                          </m:r>
                        </m:sup>
                      </m:sSup>
                      <m:r>
                        <a:rPr lang="en-GB" b="0" i="1" smtClean="0">
                          <a:latin typeface="Cambria Math"/>
                        </a:rPr>
                        <m:t>=</m:t>
                      </m:r>
                      <m:r>
                        <m:rPr>
                          <m:sty m:val="p"/>
                        </m:rPr>
                        <a:rPr lang="en-GB" b="0" i="0" smtClean="0">
                          <a:latin typeface="Cambria Math"/>
                        </a:rPr>
                        <m:t>tanh</m:t>
                      </m:r>
                      <m:r>
                        <a:rPr lang="en-GB" b="0" i="1" smtClean="0">
                          <a:latin typeface="Cambria Math"/>
                        </a:rPr>
                        <m:t>⁡(</m:t>
                      </m:r>
                      <m:sSub>
                        <m:sSubPr>
                          <m:ctrlPr>
                            <a:rPr lang="en-GB" b="0" i="1" smtClean="0">
                              <a:latin typeface="Cambria Math" panose="02040503050406030204" pitchFamily="18" charset="0"/>
                            </a:rPr>
                          </m:ctrlPr>
                        </m:sSubPr>
                        <m:e>
                          <m:r>
                            <a:rPr lang="en-GB" b="0" i="1" smtClean="0">
                              <a:latin typeface="Cambria Math"/>
                            </a:rPr>
                            <m:t>𝑊</m:t>
                          </m:r>
                        </m:e>
                        <m:sub>
                          <m:r>
                            <a:rPr lang="en-GB" b="0" i="1" smtClean="0">
                              <a:latin typeface="Cambria Math"/>
                            </a:rPr>
                            <m:t>h</m:t>
                          </m:r>
                        </m:sub>
                      </m:sSub>
                      <m:sSup>
                        <m:sSupPr>
                          <m:ctrlPr>
                            <a:rPr lang="en-GB" i="1">
                              <a:latin typeface="Cambria Math" panose="02040503050406030204" pitchFamily="18" charset="0"/>
                            </a:rPr>
                          </m:ctrlPr>
                        </m:sSupPr>
                        <m:e>
                          <m:r>
                            <a:rPr lang="en-GB" i="1">
                              <a:latin typeface="Cambria Math"/>
                            </a:rPr>
                            <m:t>h</m:t>
                          </m:r>
                        </m:e>
                        <m:sup>
                          <m:r>
                            <a:rPr lang="en-GB" i="1">
                              <a:latin typeface="Cambria Math"/>
                            </a:rPr>
                            <m:t>&lt;</m:t>
                          </m:r>
                          <m:r>
                            <a:rPr lang="en-GB" i="1">
                              <a:latin typeface="Cambria Math"/>
                            </a:rPr>
                            <m:t>𝑡</m:t>
                          </m:r>
                          <m:r>
                            <a:rPr lang="en-GB" b="0" i="1" smtClean="0">
                              <a:latin typeface="Cambria Math"/>
                            </a:rPr>
                            <m:t>−1</m:t>
                          </m:r>
                          <m:r>
                            <a:rPr lang="en-GB" i="1">
                              <a:latin typeface="Cambria Math"/>
                            </a:rPr>
                            <m:t>&gt;</m:t>
                          </m:r>
                        </m:sup>
                      </m:sSup>
                      <m:r>
                        <a:rPr lang="en-GB" b="0" i="1" smtClean="0">
                          <a:latin typeface="Cambria Math"/>
                        </a:rPr>
                        <m:t>+</m:t>
                      </m:r>
                      <m:sSub>
                        <m:sSubPr>
                          <m:ctrlPr>
                            <a:rPr lang="en-GB" b="0" i="1" smtClean="0">
                              <a:latin typeface="Cambria Math" panose="02040503050406030204" pitchFamily="18" charset="0"/>
                            </a:rPr>
                          </m:ctrlPr>
                        </m:sSubPr>
                        <m:e>
                          <m:r>
                            <a:rPr lang="en-GB" b="0" i="1" smtClean="0">
                              <a:latin typeface="Cambria Math"/>
                            </a:rPr>
                            <m:t>𝑊</m:t>
                          </m:r>
                        </m:e>
                        <m:sub>
                          <m:r>
                            <a:rPr lang="en-GB" b="0" i="1" smtClean="0">
                              <a:latin typeface="Cambria Math"/>
                            </a:rPr>
                            <m:t>𝑥</m:t>
                          </m:r>
                        </m:sub>
                      </m:sSub>
                      <m:sSup>
                        <m:sSupPr>
                          <m:ctrlPr>
                            <a:rPr lang="en-GB" i="1">
                              <a:latin typeface="Cambria Math" panose="02040503050406030204" pitchFamily="18" charset="0"/>
                            </a:rPr>
                          </m:ctrlPr>
                        </m:sSupPr>
                        <m:e>
                          <m:r>
                            <a:rPr lang="en-GB" b="0" i="1" smtClean="0">
                              <a:latin typeface="Cambria Math"/>
                            </a:rPr>
                            <m:t>𝑥</m:t>
                          </m:r>
                        </m:e>
                        <m:sup>
                          <m:r>
                            <a:rPr lang="en-GB" i="1">
                              <a:latin typeface="Cambria Math"/>
                            </a:rPr>
                            <m:t>&lt;</m:t>
                          </m:r>
                          <m:r>
                            <a:rPr lang="en-GB" i="1">
                              <a:latin typeface="Cambria Math"/>
                            </a:rPr>
                            <m:t>𝑡</m:t>
                          </m:r>
                          <m:r>
                            <a:rPr lang="en-GB" i="1">
                              <a:latin typeface="Cambria Math"/>
                            </a:rPr>
                            <m:t>&gt;</m:t>
                          </m:r>
                        </m:sup>
                      </m:sSup>
                      <m:r>
                        <a:rPr lang="en-GB" b="0" i="1" smtClean="0">
                          <a:latin typeface="Cambria Math"/>
                        </a:rPr>
                        <m:t>)</m:t>
                      </m:r>
                    </m:oMath>
                  </m:oMathPara>
                </a14:m>
                <a:endParaRPr lang="en-GB" dirty="0"/>
              </a:p>
            </p:txBody>
          </p:sp>
        </mc:Choice>
        <mc:Fallback xmlns="">
          <p:sp>
            <p:nvSpPr>
              <p:cNvPr id="14" name="Rectangle 13"/>
              <p:cNvSpPr>
                <a:spLocks noRot="1" noChangeAspect="1" noMove="1" noResize="1" noEditPoints="1" noAdjustHandles="1" noChangeArrowheads="1" noChangeShapeType="1" noTextEdit="1"/>
              </p:cNvSpPr>
              <p:nvPr/>
            </p:nvSpPr>
            <p:spPr>
              <a:xfrm>
                <a:off x="403364" y="3933966"/>
                <a:ext cx="3663311" cy="369332"/>
              </a:xfrm>
              <a:prstGeom prst="rect">
                <a:avLst/>
              </a:prstGeom>
              <a:blipFill rotWithShape="1">
                <a:blip r:embed="rId5"/>
                <a:stretch>
                  <a:fillRect b="-1147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403364" y="5363924"/>
                <a:ext cx="1772665" cy="393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GB" i="1" smtClean="0">
                              <a:latin typeface="Cambria Math" panose="02040503050406030204" pitchFamily="18" charset="0"/>
                            </a:rPr>
                          </m:ctrlPr>
                        </m:sSupPr>
                        <m:e>
                          <m:r>
                            <a:rPr lang="en-GB" b="0" i="1" smtClean="0">
                              <a:latin typeface="Cambria Math"/>
                            </a:rPr>
                            <m:t>𝑦</m:t>
                          </m:r>
                        </m:e>
                        <m:sup>
                          <m:r>
                            <a:rPr lang="en-GB" i="1">
                              <a:latin typeface="Cambria Math"/>
                            </a:rPr>
                            <m:t>&lt;</m:t>
                          </m:r>
                          <m:r>
                            <a:rPr lang="en-GB" i="1">
                              <a:latin typeface="Cambria Math"/>
                            </a:rPr>
                            <m:t>𝑡</m:t>
                          </m:r>
                          <m:r>
                            <a:rPr lang="en-GB" i="1">
                              <a:latin typeface="Cambria Math"/>
                            </a:rPr>
                            <m:t>&gt;</m:t>
                          </m:r>
                        </m:sup>
                      </m:sSup>
                      <m:r>
                        <a:rPr lang="en-GB" b="0" i="1" smtClean="0">
                          <a:latin typeface="Cambria Math"/>
                        </a:rPr>
                        <m:t>=</m:t>
                      </m:r>
                      <m:sSub>
                        <m:sSubPr>
                          <m:ctrlPr>
                            <a:rPr lang="en-GB" b="0" i="1" smtClean="0">
                              <a:latin typeface="Cambria Math" panose="02040503050406030204" pitchFamily="18" charset="0"/>
                            </a:rPr>
                          </m:ctrlPr>
                        </m:sSubPr>
                        <m:e>
                          <m:r>
                            <a:rPr lang="en-GB" b="0" i="1" smtClean="0">
                              <a:latin typeface="Cambria Math"/>
                            </a:rPr>
                            <m:t>𝑊</m:t>
                          </m:r>
                        </m:e>
                        <m:sub>
                          <m:r>
                            <a:rPr lang="en-GB" b="0" i="1" smtClean="0">
                              <a:latin typeface="Cambria Math"/>
                            </a:rPr>
                            <m:t>𝑦</m:t>
                          </m:r>
                        </m:sub>
                      </m:sSub>
                      <m:sSup>
                        <m:sSupPr>
                          <m:ctrlPr>
                            <a:rPr lang="en-GB" i="1">
                              <a:latin typeface="Cambria Math" panose="02040503050406030204" pitchFamily="18" charset="0"/>
                            </a:rPr>
                          </m:ctrlPr>
                        </m:sSupPr>
                        <m:e>
                          <m:r>
                            <a:rPr lang="en-GB" i="1">
                              <a:latin typeface="Cambria Math"/>
                            </a:rPr>
                            <m:t>h</m:t>
                          </m:r>
                        </m:e>
                        <m:sup>
                          <m:r>
                            <a:rPr lang="en-GB" i="1">
                              <a:latin typeface="Cambria Math"/>
                            </a:rPr>
                            <m:t>&lt;</m:t>
                          </m:r>
                          <m:r>
                            <a:rPr lang="en-GB" b="0" i="1" smtClean="0">
                              <a:latin typeface="Cambria Math"/>
                            </a:rPr>
                            <m:t>𝑡</m:t>
                          </m:r>
                          <m:r>
                            <a:rPr lang="en-GB" i="1">
                              <a:latin typeface="Cambria Math"/>
                            </a:rPr>
                            <m:t>&gt;</m:t>
                          </m:r>
                        </m:sup>
                      </m:sSup>
                    </m:oMath>
                  </m:oMathPara>
                </a14:m>
                <a:endParaRPr lang="en-GB" dirty="0"/>
              </a:p>
            </p:txBody>
          </p:sp>
        </mc:Choice>
        <mc:Fallback xmlns="">
          <p:sp>
            <p:nvSpPr>
              <p:cNvPr id="15" name="Rectangle 14"/>
              <p:cNvSpPr>
                <a:spLocks noRot="1" noChangeAspect="1" noMove="1" noResize="1" noEditPoints="1" noAdjustHandles="1" noChangeArrowheads="1" noChangeShapeType="1" noTextEdit="1"/>
              </p:cNvSpPr>
              <p:nvPr/>
            </p:nvSpPr>
            <p:spPr>
              <a:xfrm>
                <a:off x="403364" y="5363924"/>
                <a:ext cx="1772665" cy="393377"/>
              </a:xfrm>
              <a:prstGeom prst="rect">
                <a:avLst/>
              </a:prstGeom>
              <a:blipFill rotWithShape="1">
                <a:blip r:embed="rId6"/>
                <a:stretch>
                  <a:fillRect b="-3125"/>
                </a:stretch>
              </a:blipFill>
            </p:spPr>
            <p:txBody>
              <a:bodyPr/>
              <a:lstStyle/>
              <a:p>
                <a:r>
                  <a:rPr lang="en-GB">
                    <a:noFill/>
                  </a:rPr>
                  <a:t> </a:t>
                </a:r>
              </a:p>
            </p:txBody>
          </p:sp>
        </mc:Fallback>
      </mc:AlternateContent>
    </p:spTree>
    <p:extLst>
      <p:ext uri="{BB962C8B-B14F-4D97-AF65-F5344CB8AC3E}">
        <p14:creationId xmlns:p14="http://schemas.microsoft.com/office/powerpoint/2010/main" val="210411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RNN computational graph</a:t>
            </a:r>
          </a:p>
        </p:txBody>
      </p:sp>
      <p:sp>
        <p:nvSpPr>
          <p:cNvPr id="5" name="TextBox 4"/>
          <p:cNvSpPr txBox="1"/>
          <p:nvPr/>
        </p:nvSpPr>
        <p:spPr>
          <a:xfrm>
            <a:off x="395536" y="6525344"/>
            <a:ext cx="7152920" cy="246221"/>
          </a:xfrm>
          <a:prstGeom prst="rect">
            <a:avLst/>
          </a:prstGeom>
          <a:noFill/>
        </p:spPr>
        <p:txBody>
          <a:bodyPr wrap="none" rtlCol="0">
            <a:spAutoFit/>
          </a:bodyPr>
          <a:lstStyle/>
          <a:p>
            <a:r>
              <a:rPr lang="en-GB" sz="1000" dirty="0">
                <a:hlinkClick r:id="rId2"/>
              </a:rPr>
              <a:t>https://calvinfeng.gitbook.io/machine-learning-notebook/supervised-learning/recurrent-neural-network/recurrent_neural_networks</a:t>
            </a:r>
            <a:r>
              <a:rPr lang="en-GB" sz="1000" dirty="0"/>
              <a:t> </a:t>
            </a:r>
          </a:p>
        </p:txBody>
      </p:sp>
      <p:pic>
        <p:nvPicPr>
          <p:cNvPr id="2052" name="Picture 4" descr="https://gblobscdn.gitbook.com/assets%2F-LIA3amopGH9NC6Rf0mA%2F-M4bJ-IWAKzglR0XHFwU%2F-M4bJ3Kj5UdZZ9OaYLdU%2Fcomputational-graph-1.png?alt=m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1700808"/>
            <a:ext cx="8817649" cy="263988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a:off x="611560" y="3356992"/>
            <a:ext cx="216024" cy="165618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8" name="TextBox 7"/>
          <p:cNvSpPr txBox="1"/>
          <p:nvPr/>
        </p:nvSpPr>
        <p:spPr>
          <a:xfrm>
            <a:off x="251520" y="5120098"/>
            <a:ext cx="3100464" cy="369332"/>
          </a:xfrm>
          <a:prstGeom prst="rect">
            <a:avLst/>
          </a:prstGeom>
          <a:noFill/>
        </p:spPr>
        <p:txBody>
          <a:bodyPr wrap="none" rtlCol="0">
            <a:spAutoFit/>
          </a:bodyPr>
          <a:lstStyle/>
          <a:p>
            <a:r>
              <a:rPr lang="en-GB" dirty="0">
                <a:solidFill>
                  <a:srgbClr val="FF0000"/>
                </a:solidFill>
              </a:rPr>
              <a:t>Initialized to 0 in most contexts</a:t>
            </a:r>
          </a:p>
        </p:txBody>
      </p:sp>
    </p:spTree>
    <p:extLst>
      <p:ext uri="{BB962C8B-B14F-4D97-AF65-F5344CB8AC3E}">
        <p14:creationId xmlns:p14="http://schemas.microsoft.com/office/powerpoint/2010/main" val="40631279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RNN computational graph</a:t>
            </a:r>
          </a:p>
        </p:txBody>
      </p:sp>
      <p:sp>
        <p:nvSpPr>
          <p:cNvPr id="5" name="TextBox 4"/>
          <p:cNvSpPr txBox="1"/>
          <p:nvPr/>
        </p:nvSpPr>
        <p:spPr>
          <a:xfrm>
            <a:off x="395536" y="6525344"/>
            <a:ext cx="7152920" cy="246221"/>
          </a:xfrm>
          <a:prstGeom prst="rect">
            <a:avLst/>
          </a:prstGeom>
          <a:noFill/>
        </p:spPr>
        <p:txBody>
          <a:bodyPr wrap="none" rtlCol="0">
            <a:spAutoFit/>
          </a:bodyPr>
          <a:lstStyle/>
          <a:p>
            <a:r>
              <a:rPr lang="en-GB" sz="1000" dirty="0">
                <a:hlinkClick r:id="rId2"/>
              </a:rPr>
              <a:t>https://calvinfeng.gitbook.io/machine-learning-notebook/supervised-learning/recurrent-neural-network/recurrent_neural_networks</a:t>
            </a:r>
            <a:r>
              <a:rPr lang="en-GB" sz="1000" dirty="0"/>
              <a:t> </a:t>
            </a:r>
          </a:p>
        </p:txBody>
      </p:sp>
      <p:pic>
        <p:nvPicPr>
          <p:cNvPr id="7170" name="Picture 2" descr="https://gblobscdn.gitbook.com/assets%2F-LIA3amopGH9NC6Rf0mA%2F-M4bJ-IWAKzglR0XHFwU%2F-M4bJ3KlTHWiVmpQRt6A%2Fcomputational-graph-2.png?alt=m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264" y="3429000"/>
            <a:ext cx="8340484" cy="290516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17264" y="1484784"/>
            <a:ext cx="8403208" cy="1477328"/>
          </a:xfrm>
          <a:prstGeom prst="rect">
            <a:avLst/>
          </a:prstGeom>
        </p:spPr>
        <p:txBody>
          <a:bodyPr wrap="square">
            <a:spAutoFit/>
          </a:bodyPr>
          <a:lstStyle/>
          <a:p>
            <a:r>
              <a:rPr lang="en-GB" b="1" dirty="0">
                <a:solidFill>
                  <a:srgbClr val="FF0000"/>
                </a:solidFill>
              </a:rPr>
              <a:t>We use the same set of weight for every time step of the computation.</a:t>
            </a:r>
          </a:p>
          <a:p>
            <a:endParaRPr lang="en-GB" b="1" dirty="0">
              <a:solidFill>
                <a:srgbClr val="FF0000"/>
              </a:solidFill>
            </a:endParaRPr>
          </a:p>
          <a:p>
            <a:r>
              <a:rPr lang="en-GB" dirty="0" err="1"/>
              <a:t>Backprop</a:t>
            </a:r>
            <a:endParaRPr lang="en-GB" dirty="0"/>
          </a:p>
          <a:p>
            <a:pPr marL="285750" indent="-285750">
              <a:buFont typeface="Arial" pitchFamily="34" charset="0"/>
              <a:buChar char="•"/>
            </a:pPr>
            <a:r>
              <a:rPr lang="en-GB" dirty="0"/>
              <a:t>Separate gradient for each W (from each of the timestamps)</a:t>
            </a:r>
          </a:p>
          <a:p>
            <a:pPr marL="285750" indent="-285750">
              <a:buFont typeface="Arial" pitchFamily="34" charset="0"/>
              <a:buChar char="•"/>
            </a:pPr>
            <a:r>
              <a:rPr lang="en-GB" dirty="0"/>
              <a:t>Total gradient: sum of the timestamp gradients</a:t>
            </a:r>
          </a:p>
        </p:txBody>
      </p:sp>
    </p:spTree>
    <p:extLst>
      <p:ext uri="{BB962C8B-B14F-4D97-AF65-F5344CB8AC3E}">
        <p14:creationId xmlns:p14="http://schemas.microsoft.com/office/powerpoint/2010/main" val="3213928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153CE-9CC0-4949-B1DD-B89ECBC44F7F}"/>
              </a:ext>
            </a:extLst>
          </p:cNvPr>
          <p:cNvSpPr>
            <a:spLocks noGrp="1"/>
          </p:cNvSpPr>
          <p:nvPr>
            <p:ph type="title"/>
          </p:nvPr>
        </p:nvSpPr>
        <p:spPr/>
        <p:txBody>
          <a:bodyPr/>
          <a:lstStyle/>
          <a:p>
            <a:r>
              <a:rPr lang="en-GB" dirty="0"/>
              <a:t>Spatial Attention</a:t>
            </a:r>
          </a:p>
        </p:txBody>
      </p:sp>
      <p:sp>
        <p:nvSpPr>
          <p:cNvPr id="3" name="Content Placeholder 2">
            <a:extLst>
              <a:ext uri="{FF2B5EF4-FFF2-40B4-BE49-F238E27FC236}">
                <a16:creationId xmlns:a16="http://schemas.microsoft.com/office/drawing/2014/main" id="{698C1852-60ED-4E79-9FAC-3D04FB658E93}"/>
              </a:ext>
            </a:extLst>
          </p:cNvPr>
          <p:cNvSpPr>
            <a:spLocks noGrp="1"/>
          </p:cNvSpPr>
          <p:nvPr>
            <p:ph idx="1"/>
          </p:nvPr>
        </p:nvSpPr>
        <p:spPr>
          <a:xfrm>
            <a:off x="1" y="1793820"/>
            <a:ext cx="3267986" cy="4351338"/>
          </a:xfrm>
        </p:spPr>
        <p:txBody>
          <a:bodyPr>
            <a:normAutofit fontScale="92500" lnSpcReduction="10000"/>
          </a:bodyPr>
          <a:lstStyle/>
          <a:p>
            <a:r>
              <a:rPr lang="en-GB" dirty="0"/>
              <a:t>Two pooling operations</a:t>
            </a:r>
          </a:p>
          <a:p>
            <a:r>
              <a:rPr lang="en-GB" dirty="0"/>
              <a:t>1x1 Conv</a:t>
            </a:r>
          </a:p>
          <a:p>
            <a:r>
              <a:rPr lang="en-GB" dirty="0"/>
              <a:t>Sigmoid activation</a:t>
            </a:r>
          </a:p>
          <a:p>
            <a:pPr lvl="1"/>
            <a:r>
              <a:rPr lang="en-GB" dirty="0"/>
              <a:t>Can be applied element-wise to all the positions in the input feature map</a:t>
            </a:r>
          </a:p>
        </p:txBody>
      </p:sp>
      <p:pic>
        <p:nvPicPr>
          <p:cNvPr id="5" name="Picture 4">
            <a:extLst>
              <a:ext uri="{FF2B5EF4-FFF2-40B4-BE49-F238E27FC236}">
                <a16:creationId xmlns:a16="http://schemas.microsoft.com/office/drawing/2014/main" id="{FBB6826C-6EEF-4291-B1D7-966864CB592B}"/>
              </a:ext>
            </a:extLst>
          </p:cNvPr>
          <p:cNvPicPr>
            <a:picLocks noChangeAspect="1"/>
          </p:cNvPicPr>
          <p:nvPr/>
        </p:nvPicPr>
        <p:blipFill>
          <a:blip r:embed="rId2"/>
          <a:stretch>
            <a:fillRect/>
          </a:stretch>
        </p:blipFill>
        <p:spPr>
          <a:xfrm>
            <a:off x="3595977" y="1546891"/>
            <a:ext cx="5324392" cy="2422598"/>
          </a:xfrm>
          <a:prstGeom prst="rect">
            <a:avLst/>
          </a:prstGeom>
        </p:spPr>
      </p:pic>
      <p:pic>
        <p:nvPicPr>
          <p:cNvPr id="7" name="Picture 6">
            <a:extLst>
              <a:ext uri="{FF2B5EF4-FFF2-40B4-BE49-F238E27FC236}">
                <a16:creationId xmlns:a16="http://schemas.microsoft.com/office/drawing/2014/main" id="{FAE5A3EC-D1F9-4E22-AC80-4D28D9949F42}"/>
              </a:ext>
            </a:extLst>
          </p:cNvPr>
          <p:cNvPicPr>
            <a:picLocks noChangeAspect="1"/>
          </p:cNvPicPr>
          <p:nvPr/>
        </p:nvPicPr>
        <p:blipFill>
          <a:blip r:embed="rId3"/>
          <a:stretch>
            <a:fillRect/>
          </a:stretch>
        </p:blipFill>
        <p:spPr>
          <a:xfrm>
            <a:off x="3979316" y="4287203"/>
            <a:ext cx="4557713" cy="1209675"/>
          </a:xfrm>
          <a:prstGeom prst="rect">
            <a:avLst/>
          </a:prstGeom>
        </p:spPr>
      </p:pic>
      <p:sp>
        <p:nvSpPr>
          <p:cNvPr id="8" name="TextBox 7">
            <a:extLst>
              <a:ext uri="{FF2B5EF4-FFF2-40B4-BE49-F238E27FC236}">
                <a16:creationId xmlns:a16="http://schemas.microsoft.com/office/drawing/2014/main" id="{2211FA9F-E40A-4399-A4E9-9E6D02414BAD}"/>
              </a:ext>
            </a:extLst>
          </p:cNvPr>
          <p:cNvSpPr txBox="1"/>
          <p:nvPr/>
        </p:nvSpPr>
        <p:spPr>
          <a:xfrm>
            <a:off x="172941" y="6497486"/>
            <a:ext cx="5769528" cy="215444"/>
          </a:xfrm>
          <a:prstGeom prst="rect">
            <a:avLst/>
          </a:prstGeom>
          <a:noFill/>
        </p:spPr>
        <p:txBody>
          <a:bodyPr wrap="none" rtlCol="0">
            <a:spAutoFit/>
          </a:bodyPr>
          <a:lstStyle/>
          <a:p>
            <a:r>
              <a:rPr lang="en-GB" sz="800" dirty="0">
                <a:hlinkClick r:id="rId4"/>
              </a:rPr>
              <a:t>https://openaccess.thecvf.com/content_ECCV_2018/papers/Sanghyun_Woo_Convolutional_Block_Attention_ECCV_2018_paper.pdf</a:t>
            </a:r>
            <a:r>
              <a:rPr lang="en-GB" sz="800" dirty="0"/>
              <a:t> </a:t>
            </a:r>
          </a:p>
        </p:txBody>
      </p:sp>
    </p:spTree>
    <p:extLst>
      <p:ext uri="{BB962C8B-B14F-4D97-AF65-F5344CB8AC3E}">
        <p14:creationId xmlns:p14="http://schemas.microsoft.com/office/powerpoint/2010/main" val="4271913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GB" dirty="0"/>
              <a:t>RNN computational graph</a:t>
            </a:r>
            <a:br>
              <a:rPr lang="en-GB" dirty="0"/>
            </a:br>
            <a:r>
              <a:rPr lang="en-GB" sz="2700" dirty="0"/>
              <a:t>Many to one</a:t>
            </a:r>
          </a:p>
        </p:txBody>
      </p:sp>
      <p:pic>
        <p:nvPicPr>
          <p:cNvPr id="2050" name="Picture 2" descr="https://gblobscdn.gitbook.com/assets%2F-LIA3amopGH9NC6Rf0mA%2F-M4bJ-IWAKzglR0XHFwU%2F-M4bJ3KpASG8Rj-9fgrZ%2Fcomputational-graph-many-to-one.png?alt=media"/>
          <p:cNvPicPr>
            <a:picLocks noChangeAspect="1" noChangeArrowheads="1"/>
          </p:cNvPicPr>
          <p:nvPr/>
        </p:nvPicPr>
        <p:blipFill rotWithShape="1">
          <a:blip r:embed="rId2">
            <a:extLst>
              <a:ext uri="{28A0092B-C50C-407E-A947-70E740481C1C}">
                <a14:useLocalDpi xmlns:a14="http://schemas.microsoft.com/office/drawing/2010/main" val="0"/>
              </a:ext>
            </a:extLst>
          </a:blip>
          <a:srcRect t="14687"/>
          <a:stretch/>
        </p:blipFill>
        <p:spPr bwMode="auto">
          <a:xfrm>
            <a:off x="107504" y="1772816"/>
            <a:ext cx="8848725" cy="40630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95536" y="6525344"/>
            <a:ext cx="7152920" cy="246221"/>
          </a:xfrm>
          <a:prstGeom prst="rect">
            <a:avLst/>
          </a:prstGeom>
          <a:noFill/>
        </p:spPr>
        <p:txBody>
          <a:bodyPr wrap="none" rtlCol="0">
            <a:spAutoFit/>
          </a:bodyPr>
          <a:lstStyle/>
          <a:p>
            <a:r>
              <a:rPr lang="en-GB" sz="1000" dirty="0">
                <a:hlinkClick r:id="rId3"/>
              </a:rPr>
              <a:t>https://calvinfeng.gitbook.io/machine-learning-notebook/supervised-learning/recurrent-neural-network/recurrent_neural_networks</a:t>
            </a:r>
            <a:r>
              <a:rPr lang="en-GB" sz="1000" dirty="0"/>
              <a:t> </a:t>
            </a:r>
          </a:p>
        </p:txBody>
      </p:sp>
    </p:spTree>
    <p:extLst>
      <p:ext uri="{BB962C8B-B14F-4D97-AF65-F5344CB8AC3E}">
        <p14:creationId xmlns:p14="http://schemas.microsoft.com/office/powerpoint/2010/main" val="42698830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GB" dirty="0"/>
              <a:t>RNN computational graph</a:t>
            </a:r>
            <a:br>
              <a:rPr lang="en-GB" dirty="0"/>
            </a:br>
            <a:r>
              <a:rPr lang="en-GB" sz="2700" dirty="0"/>
              <a:t>Many to one</a:t>
            </a:r>
          </a:p>
        </p:txBody>
      </p:sp>
      <p:sp>
        <p:nvSpPr>
          <p:cNvPr id="5" name="TextBox 4"/>
          <p:cNvSpPr txBox="1"/>
          <p:nvPr/>
        </p:nvSpPr>
        <p:spPr>
          <a:xfrm>
            <a:off x="395536" y="6525344"/>
            <a:ext cx="7152920" cy="246221"/>
          </a:xfrm>
          <a:prstGeom prst="rect">
            <a:avLst/>
          </a:prstGeom>
          <a:noFill/>
        </p:spPr>
        <p:txBody>
          <a:bodyPr wrap="none" rtlCol="0">
            <a:spAutoFit/>
          </a:bodyPr>
          <a:lstStyle/>
          <a:p>
            <a:r>
              <a:rPr lang="en-GB" sz="1000" dirty="0">
                <a:hlinkClick r:id="rId2"/>
              </a:rPr>
              <a:t>https://calvinfeng.gitbook.io/machine-learning-notebook/supervised-learning/recurrent-neural-network/recurrent_neural_networks</a:t>
            </a:r>
            <a:r>
              <a:rPr lang="en-GB" sz="1000" dirty="0"/>
              <a:t> </a:t>
            </a:r>
          </a:p>
        </p:txBody>
      </p:sp>
      <p:sp>
        <p:nvSpPr>
          <p:cNvPr id="3" name="TextBox 2"/>
          <p:cNvSpPr txBox="1"/>
          <p:nvPr/>
        </p:nvSpPr>
        <p:spPr>
          <a:xfrm>
            <a:off x="323528" y="1591039"/>
            <a:ext cx="3797065" cy="646331"/>
          </a:xfrm>
          <a:prstGeom prst="rect">
            <a:avLst/>
          </a:prstGeom>
          <a:noFill/>
        </p:spPr>
        <p:txBody>
          <a:bodyPr wrap="none" rtlCol="0">
            <a:spAutoFit/>
          </a:bodyPr>
          <a:lstStyle/>
          <a:p>
            <a:r>
              <a:rPr lang="en-GB" dirty="0">
                <a:solidFill>
                  <a:srgbClr val="FF0000"/>
                </a:solidFill>
              </a:rPr>
              <a:t>Make decision on the last hidden state</a:t>
            </a:r>
          </a:p>
          <a:p>
            <a:r>
              <a:rPr lang="en-GB" dirty="0">
                <a:solidFill>
                  <a:srgbClr val="FF0000"/>
                </a:solidFill>
              </a:rPr>
              <a:t>(it summarizes the entire sequence)</a:t>
            </a:r>
          </a:p>
        </p:txBody>
      </p:sp>
      <p:pic>
        <p:nvPicPr>
          <p:cNvPr id="9218" name="Picture 2" descr="https://gblobscdn.gitbook.com/assets%2F-LIA3amopGH9NC6Rf0mA%2F-M4bJ-IWAKzglR0XHFwU%2F-M4bJ3KpASG8Rj-9fgrZ%2Fcomputational-graph-many-to-one.png?alt=media"/>
          <p:cNvPicPr>
            <a:picLocks noChangeAspect="1" noChangeArrowheads="1"/>
          </p:cNvPicPr>
          <p:nvPr/>
        </p:nvPicPr>
        <p:blipFill rotWithShape="1">
          <a:blip r:embed="rId3">
            <a:extLst>
              <a:ext uri="{28A0092B-C50C-407E-A947-70E740481C1C}">
                <a14:useLocalDpi xmlns:a14="http://schemas.microsoft.com/office/drawing/2010/main" val="0"/>
              </a:ext>
            </a:extLst>
          </a:blip>
          <a:srcRect t="16456"/>
          <a:stretch/>
        </p:blipFill>
        <p:spPr bwMode="auto">
          <a:xfrm>
            <a:off x="395536" y="2505456"/>
            <a:ext cx="8200653" cy="3687372"/>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a:off x="3971996" y="1960371"/>
            <a:ext cx="3515672" cy="126516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48716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GB" dirty="0"/>
              <a:t>RNN computational graph</a:t>
            </a:r>
            <a:br>
              <a:rPr lang="en-GB" dirty="0"/>
            </a:br>
            <a:r>
              <a:rPr lang="en-GB" sz="2700" dirty="0"/>
              <a:t>Many to many</a:t>
            </a:r>
          </a:p>
        </p:txBody>
      </p:sp>
      <p:sp>
        <p:nvSpPr>
          <p:cNvPr id="5" name="TextBox 4"/>
          <p:cNvSpPr txBox="1"/>
          <p:nvPr/>
        </p:nvSpPr>
        <p:spPr>
          <a:xfrm>
            <a:off x="395536" y="6525344"/>
            <a:ext cx="7152920" cy="246221"/>
          </a:xfrm>
          <a:prstGeom prst="rect">
            <a:avLst/>
          </a:prstGeom>
          <a:noFill/>
        </p:spPr>
        <p:txBody>
          <a:bodyPr wrap="none" rtlCol="0">
            <a:spAutoFit/>
          </a:bodyPr>
          <a:lstStyle/>
          <a:p>
            <a:r>
              <a:rPr lang="en-GB" sz="1000" dirty="0">
                <a:hlinkClick r:id="rId2"/>
              </a:rPr>
              <a:t>https://calvinfeng.gitbook.io/machine-learning-notebook/supervised-learning/recurrent-neural-network/recurrent_neural_networks</a:t>
            </a:r>
            <a:r>
              <a:rPr lang="en-GB" sz="1000" dirty="0"/>
              <a:t> </a:t>
            </a:r>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2420888"/>
            <a:ext cx="7920880" cy="3738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23528" y="1591039"/>
            <a:ext cx="3252429" cy="369332"/>
          </a:xfrm>
          <a:prstGeom prst="rect">
            <a:avLst/>
          </a:prstGeom>
          <a:noFill/>
        </p:spPr>
        <p:txBody>
          <a:bodyPr wrap="none" rtlCol="0">
            <a:spAutoFit/>
          </a:bodyPr>
          <a:lstStyle/>
          <a:p>
            <a:r>
              <a:rPr lang="en-GB" dirty="0">
                <a:solidFill>
                  <a:srgbClr val="FF0000"/>
                </a:solidFill>
              </a:rPr>
              <a:t>Compute loss at each timestamp</a:t>
            </a:r>
          </a:p>
        </p:txBody>
      </p:sp>
      <p:cxnSp>
        <p:nvCxnSpPr>
          <p:cNvPr id="8" name="Straight Arrow Connector 7"/>
          <p:cNvCxnSpPr/>
          <p:nvPr/>
        </p:nvCxnSpPr>
        <p:spPr>
          <a:xfrm>
            <a:off x="2843808" y="2132856"/>
            <a:ext cx="648072" cy="108012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917404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RNN backward pass</a:t>
            </a:r>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842" y="2564904"/>
            <a:ext cx="4476750" cy="367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868144" y="2780928"/>
            <a:ext cx="2667000" cy="2499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50130" y="1938351"/>
            <a:ext cx="4968552" cy="923330"/>
          </a:xfrm>
          <a:prstGeom prst="rect">
            <a:avLst/>
          </a:prstGeom>
          <a:noFill/>
        </p:spPr>
        <p:txBody>
          <a:bodyPr wrap="square" rtlCol="0">
            <a:spAutoFit/>
          </a:bodyPr>
          <a:lstStyle/>
          <a:p>
            <a:r>
              <a:rPr lang="en-GB" dirty="0">
                <a:solidFill>
                  <a:srgbClr val="FF0000"/>
                </a:solidFill>
              </a:rPr>
              <a:t>During </a:t>
            </a:r>
            <a:r>
              <a:rPr lang="en-GB" dirty="0" err="1">
                <a:solidFill>
                  <a:srgbClr val="FF0000"/>
                </a:solidFill>
              </a:rPr>
              <a:t>backpropagation</a:t>
            </a:r>
            <a:r>
              <a:rPr lang="en-GB" dirty="0">
                <a:solidFill>
                  <a:srgbClr val="FF0000"/>
                </a:solidFill>
              </a:rPr>
              <a:t> from the next state to the current state we pass through a matrix multiplication step</a:t>
            </a:r>
          </a:p>
        </p:txBody>
      </p:sp>
    </p:spTree>
    <p:extLst>
      <p:ext uri="{BB962C8B-B14F-4D97-AF65-F5344CB8AC3E}">
        <p14:creationId xmlns:p14="http://schemas.microsoft.com/office/powerpoint/2010/main" val="5749017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RNN backward pass</a:t>
            </a:r>
          </a:p>
        </p:txBody>
      </p:sp>
      <p:sp>
        <p:nvSpPr>
          <p:cNvPr id="3" name="Content Placeholder 2"/>
          <p:cNvSpPr>
            <a:spLocks noGrp="1"/>
          </p:cNvSpPr>
          <p:nvPr>
            <p:ph idx="1"/>
          </p:nvPr>
        </p:nvSpPr>
        <p:spPr/>
        <p:txBody>
          <a:bodyPr/>
          <a:lstStyle/>
          <a:p>
            <a:endParaRPr lang="en-GB" dirty="0"/>
          </a:p>
        </p:txBody>
      </p:sp>
      <p:pic>
        <p:nvPicPr>
          <p:cNvPr id="34818" name="Picture 2" descr="https://gblobscdn.gitbook.com/assets%2F-LIA3amopGH9NC6Rf0mA%2F-M4bJ-IWAKzglR0XHFwU%2F-M4bJ2qhkeQ1-xH49LhY%2Frnn-gradient-flow.png?alt=m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76" y="2132856"/>
            <a:ext cx="9182597" cy="18305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51520" y="4437112"/>
            <a:ext cx="8496944" cy="1200329"/>
          </a:xfrm>
          <a:prstGeom prst="rect">
            <a:avLst/>
          </a:prstGeom>
          <a:noFill/>
        </p:spPr>
        <p:txBody>
          <a:bodyPr wrap="square" rtlCol="0">
            <a:spAutoFit/>
          </a:bodyPr>
          <a:lstStyle/>
          <a:p>
            <a:r>
              <a:rPr lang="en-GB" dirty="0">
                <a:solidFill>
                  <a:srgbClr val="FF0000"/>
                </a:solidFill>
              </a:rPr>
              <a:t>At each cell we multiply by many factors of  the weight matrix W</a:t>
            </a:r>
          </a:p>
          <a:p>
            <a:endParaRPr lang="en-GB" dirty="0">
              <a:solidFill>
                <a:srgbClr val="FF0000"/>
              </a:solidFill>
            </a:endParaRPr>
          </a:p>
          <a:p>
            <a:r>
              <a:rPr lang="en-GB" dirty="0">
                <a:solidFill>
                  <a:srgbClr val="FF0000"/>
                </a:solidFill>
              </a:rPr>
              <a:t>&gt; 1: exploding gradients (</a:t>
            </a:r>
            <a:r>
              <a:rPr lang="en-GB" b="1" dirty="0">
                <a:solidFill>
                  <a:srgbClr val="FF0000"/>
                </a:solidFill>
              </a:rPr>
              <a:t>gradient clipping</a:t>
            </a:r>
            <a:r>
              <a:rPr lang="en-GB" dirty="0">
                <a:solidFill>
                  <a:srgbClr val="FF0000"/>
                </a:solidFill>
              </a:rPr>
              <a:t>): scale the value of the gradient if it is too big</a:t>
            </a:r>
          </a:p>
          <a:p>
            <a:r>
              <a:rPr lang="en-GB" dirty="0">
                <a:solidFill>
                  <a:srgbClr val="FF0000"/>
                </a:solidFill>
              </a:rPr>
              <a:t>&lt; 1: vanishing gradients </a:t>
            </a:r>
          </a:p>
        </p:txBody>
      </p:sp>
    </p:spTree>
    <p:extLst>
      <p:ext uri="{BB962C8B-B14F-4D97-AF65-F5344CB8AC3E}">
        <p14:creationId xmlns:p14="http://schemas.microsoft.com/office/powerpoint/2010/main" val="38730219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Long short term memory, 1997</a:t>
            </a:r>
          </a:p>
        </p:txBody>
      </p:sp>
      <p:sp>
        <p:nvSpPr>
          <p:cNvPr id="3" name="Content Placeholder 2"/>
          <p:cNvSpPr>
            <a:spLocks noGrp="1"/>
          </p:cNvSpPr>
          <p:nvPr>
            <p:ph idx="1"/>
          </p:nvPr>
        </p:nvSpPr>
        <p:spPr/>
        <p:txBody>
          <a:bodyPr/>
          <a:lstStyle/>
          <a:p>
            <a:r>
              <a:rPr lang="en-GB" dirty="0"/>
              <a:t>Alleviate the problems of vanishing and exploding gradient</a:t>
            </a:r>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7880" y="2996952"/>
            <a:ext cx="4758176" cy="216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323528" y="3501008"/>
                <a:ext cx="2411814" cy="7146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a:rPr>
                            <m:t>h</m:t>
                          </m:r>
                        </m:e>
                        <m:sub>
                          <m:r>
                            <a:rPr lang="en-GB" b="0" i="1" smtClean="0">
                              <a:latin typeface="Cambria Math"/>
                            </a:rPr>
                            <m:t>𝑡</m:t>
                          </m:r>
                        </m:sub>
                      </m:sSub>
                      <m:r>
                        <a:rPr lang="en-GB" i="1" smtClean="0">
                          <a:latin typeface="Cambria Math"/>
                        </a:rPr>
                        <m:t>=</m:t>
                      </m:r>
                      <m:r>
                        <m:rPr>
                          <m:sty m:val="p"/>
                        </m:rPr>
                        <a:rPr lang="en-GB" b="0" i="0" smtClean="0">
                          <a:latin typeface="Cambria Math"/>
                        </a:rPr>
                        <m:t>tanh</m:t>
                      </m:r>
                      <m:r>
                        <a:rPr lang="en-GB" b="0" i="1" smtClean="0">
                          <a:latin typeface="Cambria Math"/>
                        </a:rPr>
                        <m:t>⁡(</m:t>
                      </m:r>
                      <m:r>
                        <a:rPr lang="en-GB" b="0" i="1" smtClean="0">
                          <a:latin typeface="Cambria Math"/>
                        </a:rPr>
                        <m:t>𝑊</m:t>
                      </m:r>
                      <m:r>
                        <a:rPr lang="en-GB" b="0" i="1" smtClean="0">
                          <a:latin typeface="Cambria Math"/>
                        </a:rPr>
                        <m:t> </m:t>
                      </m:r>
                      <m:d>
                        <m:dPr>
                          <m:ctrlPr>
                            <a:rPr lang="en-GB" b="0" i="1" smtClean="0">
                              <a:latin typeface="Cambria Math" panose="02040503050406030204" pitchFamily="18" charset="0"/>
                            </a:rPr>
                          </m:ctrlPr>
                        </m:dPr>
                        <m:e>
                          <m:f>
                            <m:fPr>
                              <m:type m:val="noBa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a:rPr>
                                    <m:t>h</m:t>
                                  </m:r>
                                </m:e>
                                <m:sub>
                                  <m:r>
                                    <a:rPr lang="en-GB" b="0" i="1" smtClean="0">
                                      <a:latin typeface="Cambria Math"/>
                                    </a:rPr>
                                    <m:t>𝑡</m:t>
                                  </m:r>
                                  <m:r>
                                    <a:rPr lang="en-GB" b="0" i="1" smtClean="0">
                                      <a:latin typeface="Cambria Math"/>
                                    </a:rPr>
                                    <m:t>−1</m:t>
                                  </m:r>
                                </m:sub>
                              </m:sSub>
                            </m:num>
                            <m:den>
                              <m:sSub>
                                <m:sSubPr>
                                  <m:ctrlPr>
                                    <a:rPr lang="en-GB" b="0" i="1" smtClean="0">
                                      <a:latin typeface="Cambria Math" panose="02040503050406030204" pitchFamily="18" charset="0"/>
                                    </a:rPr>
                                  </m:ctrlPr>
                                </m:sSubPr>
                                <m:e>
                                  <m:r>
                                    <a:rPr lang="en-GB" b="0" i="1" smtClean="0">
                                      <a:latin typeface="Cambria Math"/>
                                    </a:rPr>
                                    <m:t>𝑥</m:t>
                                  </m:r>
                                </m:e>
                                <m:sub>
                                  <m:r>
                                    <a:rPr lang="en-GB" b="0" i="1" smtClean="0">
                                      <a:latin typeface="Cambria Math"/>
                                    </a:rPr>
                                    <m:t>𝑡</m:t>
                                  </m:r>
                                </m:sub>
                              </m:sSub>
                            </m:den>
                          </m:f>
                        </m:e>
                      </m:d>
                      <m:r>
                        <a:rPr lang="en-GB" b="0" i="1" smtClean="0">
                          <a:latin typeface="Cambria Math"/>
                        </a:rPr>
                        <m:t>)</m:t>
                      </m:r>
                    </m:oMath>
                  </m:oMathPara>
                </a14:m>
                <a:endParaRPr lang="en-GB" dirty="0"/>
              </a:p>
            </p:txBody>
          </p:sp>
        </mc:Choice>
        <mc:Fallback xmlns="">
          <p:sp>
            <p:nvSpPr>
              <p:cNvPr id="4" name="TextBox 3"/>
              <p:cNvSpPr txBox="1">
                <a:spLocks noRot="1" noChangeAspect="1" noMove="1" noResize="1" noEditPoints="1" noAdjustHandles="1" noChangeArrowheads="1" noChangeShapeType="1" noTextEdit="1"/>
              </p:cNvSpPr>
              <p:nvPr/>
            </p:nvSpPr>
            <p:spPr>
              <a:xfrm>
                <a:off x="323528" y="3501008"/>
                <a:ext cx="2411814" cy="714683"/>
              </a:xfrm>
              <a:prstGeom prst="rect">
                <a:avLst/>
              </a:prstGeom>
              <a:blipFill rotWithShape="1">
                <a:blip r:embed="rId3"/>
                <a:stretch>
                  <a:fillRect/>
                </a:stretch>
              </a:blipFill>
            </p:spPr>
            <p:txBody>
              <a:bodyPr/>
              <a:lstStyle/>
              <a:p>
                <a:r>
                  <a:rPr lang="en-GB">
                    <a:noFill/>
                  </a:rPr>
                  <a:t> </a:t>
                </a:r>
              </a:p>
            </p:txBody>
          </p:sp>
        </mc:Fallback>
      </mc:AlternateContent>
      <p:pic>
        <p:nvPicPr>
          <p:cNvPr id="358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9952" y="5229200"/>
            <a:ext cx="18192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9952" y="5733256"/>
            <a:ext cx="1619250"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755576" y="2996952"/>
            <a:ext cx="607859" cy="369332"/>
          </a:xfrm>
          <a:prstGeom prst="rect">
            <a:avLst/>
          </a:prstGeom>
          <a:noFill/>
        </p:spPr>
        <p:txBody>
          <a:bodyPr wrap="none" rtlCol="0">
            <a:spAutoFit/>
          </a:bodyPr>
          <a:lstStyle/>
          <a:p>
            <a:r>
              <a:rPr lang="en-GB" dirty="0"/>
              <a:t>RNN</a:t>
            </a:r>
          </a:p>
        </p:txBody>
      </p:sp>
      <p:sp>
        <p:nvSpPr>
          <p:cNvPr id="10" name="TextBox 9"/>
          <p:cNvSpPr txBox="1"/>
          <p:nvPr/>
        </p:nvSpPr>
        <p:spPr>
          <a:xfrm>
            <a:off x="4745659" y="2964686"/>
            <a:ext cx="696024" cy="369332"/>
          </a:xfrm>
          <a:prstGeom prst="rect">
            <a:avLst/>
          </a:prstGeom>
          <a:noFill/>
        </p:spPr>
        <p:txBody>
          <a:bodyPr wrap="none" rtlCol="0">
            <a:spAutoFit/>
          </a:bodyPr>
          <a:lstStyle/>
          <a:p>
            <a:r>
              <a:rPr lang="en-GB" dirty="0"/>
              <a:t>LSTM</a:t>
            </a:r>
          </a:p>
        </p:txBody>
      </p:sp>
      <p:sp>
        <p:nvSpPr>
          <p:cNvPr id="7" name="TextBox 6"/>
          <p:cNvSpPr txBox="1"/>
          <p:nvPr/>
        </p:nvSpPr>
        <p:spPr>
          <a:xfrm>
            <a:off x="1363435" y="5429225"/>
            <a:ext cx="1945404" cy="923330"/>
          </a:xfrm>
          <a:prstGeom prst="rect">
            <a:avLst/>
          </a:prstGeom>
          <a:noFill/>
        </p:spPr>
        <p:txBody>
          <a:bodyPr wrap="none" rtlCol="0">
            <a:spAutoFit/>
          </a:bodyPr>
          <a:lstStyle/>
          <a:p>
            <a:r>
              <a:rPr lang="en-GB" dirty="0">
                <a:solidFill>
                  <a:srgbClr val="FF0000"/>
                </a:solidFill>
              </a:rPr>
              <a:t>Two hidden states:</a:t>
            </a:r>
          </a:p>
          <a:p>
            <a:r>
              <a:rPr lang="en-GB" dirty="0">
                <a:solidFill>
                  <a:srgbClr val="FF0000"/>
                </a:solidFill>
              </a:rPr>
              <a:t>c – cell state</a:t>
            </a:r>
          </a:p>
          <a:p>
            <a:r>
              <a:rPr lang="en-GB" dirty="0">
                <a:solidFill>
                  <a:srgbClr val="FF0000"/>
                </a:solidFill>
              </a:rPr>
              <a:t>h – hidden state</a:t>
            </a:r>
          </a:p>
        </p:txBody>
      </p:sp>
    </p:spTree>
    <p:extLst>
      <p:ext uri="{BB962C8B-B14F-4D97-AF65-F5344CB8AC3E}">
        <p14:creationId xmlns:p14="http://schemas.microsoft.com/office/powerpoint/2010/main" val="6388084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Long short term memory</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628800"/>
            <a:ext cx="4758176" cy="216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3933056"/>
            <a:ext cx="18192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4437112"/>
            <a:ext cx="1619250"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Arrow Connector 7"/>
          <p:cNvCxnSpPr/>
          <p:nvPr/>
        </p:nvCxnSpPr>
        <p:spPr>
          <a:xfrm flipH="1" flipV="1">
            <a:off x="4283968" y="3212976"/>
            <a:ext cx="581712" cy="72008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4139952" y="4081348"/>
            <a:ext cx="3600400" cy="1200329"/>
          </a:xfrm>
          <a:prstGeom prst="rect">
            <a:avLst/>
          </a:prstGeom>
          <a:noFill/>
        </p:spPr>
        <p:txBody>
          <a:bodyPr wrap="square" rtlCol="0">
            <a:spAutoFit/>
          </a:bodyPr>
          <a:lstStyle/>
          <a:p>
            <a:pPr algn="just"/>
            <a:r>
              <a:rPr lang="en-GB" dirty="0">
                <a:solidFill>
                  <a:srgbClr val="FF0000"/>
                </a:solidFill>
              </a:rPr>
              <a:t>Concatenate previous hidden state cell with the current input and multiply them with a bigger weight matrix to compute four gates</a:t>
            </a:r>
          </a:p>
        </p:txBody>
      </p:sp>
    </p:spTree>
    <p:extLst>
      <p:ext uri="{BB962C8B-B14F-4D97-AF65-F5344CB8AC3E}">
        <p14:creationId xmlns:p14="http://schemas.microsoft.com/office/powerpoint/2010/main" val="21034637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LSTM cell</a:t>
            </a:r>
          </a:p>
        </p:txBody>
      </p:sp>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132856"/>
            <a:ext cx="7486650" cy="404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90464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Long short term memory</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576232"/>
            <a:ext cx="4758176" cy="216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3933056"/>
            <a:ext cx="18192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4437112"/>
            <a:ext cx="1619250"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Arrow Connector 7"/>
          <p:cNvCxnSpPr/>
          <p:nvPr/>
        </p:nvCxnSpPr>
        <p:spPr>
          <a:xfrm flipH="1" flipV="1">
            <a:off x="4283968" y="3212976"/>
            <a:ext cx="581712" cy="72008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4168504" y="3933056"/>
            <a:ext cx="3600400" cy="1200329"/>
          </a:xfrm>
          <a:prstGeom prst="rect">
            <a:avLst/>
          </a:prstGeom>
          <a:noFill/>
        </p:spPr>
        <p:txBody>
          <a:bodyPr wrap="square" rtlCol="0">
            <a:spAutoFit/>
          </a:bodyPr>
          <a:lstStyle/>
          <a:p>
            <a:pPr algn="just"/>
            <a:r>
              <a:rPr lang="en-GB" dirty="0">
                <a:solidFill>
                  <a:srgbClr val="FF0000"/>
                </a:solidFill>
              </a:rPr>
              <a:t>Concatenate previous hidden state cell with the current input and multiply them with a bigger weight matrix to compute four gates</a:t>
            </a:r>
          </a:p>
        </p:txBody>
      </p:sp>
      <p:sp>
        <p:nvSpPr>
          <p:cNvPr id="10" name="Rectangle 9"/>
          <p:cNvSpPr/>
          <p:nvPr/>
        </p:nvSpPr>
        <p:spPr>
          <a:xfrm>
            <a:off x="16016" y="5103674"/>
            <a:ext cx="9020480" cy="1754326"/>
          </a:xfrm>
          <a:prstGeom prst="rect">
            <a:avLst/>
          </a:prstGeom>
        </p:spPr>
        <p:txBody>
          <a:bodyPr wrap="square">
            <a:spAutoFit/>
          </a:bodyPr>
          <a:lstStyle/>
          <a:p>
            <a:pPr lvl="0" fontAlgn="base">
              <a:spcBef>
                <a:spcPct val="0"/>
              </a:spcBef>
              <a:spcAft>
                <a:spcPct val="0"/>
              </a:spcAft>
            </a:pPr>
            <a:r>
              <a:rPr lang="en-US" b="1" dirty="0">
                <a:latin typeface="Arial" pitchFamily="34" charset="0"/>
                <a:cs typeface="Arial" pitchFamily="34" charset="0"/>
              </a:rPr>
              <a:t>forget gate</a:t>
            </a:r>
            <a:r>
              <a:rPr lang="en-US" dirty="0">
                <a:latin typeface="Arial" pitchFamily="34" charset="0"/>
                <a:cs typeface="Arial" pitchFamily="34" charset="0"/>
              </a:rPr>
              <a:t>: whether to erase cell (how much we want to forget from the previous cell state?)</a:t>
            </a:r>
          </a:p>
          <a:p>
            <a:pPr lvl="0" eaLnBrk="0" fontAlgn="base" hangingPunct="0">
              <a:spcBef>
                <a:spcPct val="0"/>
              </a:spcBef>
              <a:spcAft>
                <a:spcPct val="0"/>
              </a:spcAft>
            </a:pPr>
            <a:r>
              <a:rPr lang="en-US" b="1" dirty="0">
                <a:latin typeface="Arial" pitchFamily="34" charset="0"/>
                <a:cs typeface="Arial" pitchFamily="34" charset="0"/>
              </a:rPr>
              <a:t>input gate</a:t>
            </a:r>
            <a:r>
              <a:rPr lang="en-US" dirty="0">
                <a:latin typeface="Arial" pitchFamily="34" charset="0"/>
                <a:cs typeface="Arial" pitchFamily="34" charset="0"/>
              </a:rPr>
              <a:t>: whether to write to cell (how much to input into our cell?)	</a:t>
            </a:r>
          </a:p>
          <a:p>
            <a:pPr lvl="0" eaLnBrk="0" fontAlgn="base" hangingPunct="0">
              <a:spcBef>
                <a:spcPct val="0"/>
              </a:spcBef>
              <a:spcAft>
                <a:spcPct val="0"/>
              </a:spcAft>
            </a:pPr>
            <a:r>
              <a:rPr lang="en-US" b="1" dirty="0">
                <a:latin typeface="Arial" pitchFamily="34" charset="0"/>
                <a:cs typeface="Arial" pitchFamily="34" charset="0"/>
              </a:rPr>
              <a:t>gate </a:t>
            </a:r>
            <a:r>
              <a:rPr lang="en-US" b="1" dirty="0" err="1">
                <a:latin typeface="Arial" pitchFamily="34" charset="0"/>
                <a:cs typeface="Arial" pitchFamily="34" charset="0"/>
              </a:rPr>
              <a:t>gate</a:t>
            </a:r>
            <a:r>
              <a:rPr lang="en-US" dirty="0">
                <a:latin typeface="Arial" pitchFamily="34" charset="0"/>
                <a:cs typeface="Arial" pitchFamily="34" charset="0"/>
              </a:rPr>
              <a:t>: how much to write to cell (how much to write into our cell?)</a:t>
            </a:r>
          </a:p>
          <a:p>
            <a:pPr lvl="0" eaLnBrk="0" fontAlgn="base" hangingPunct="0">
              <a:spcBef>
                <a:spcPct val="0"/>
              </a:spcBef>
              <a:spcAft>
                <a:spcPct val="0"/>
              </a:spcAft>
            </a:pPr>
            <a:r>
              <a:rPr lang="en-US" b="1" dirty="0">
                <a:latin typeface="Arial" pitchFamily="34" charset="0"/>
                <a:cs typeface="Arial" pitchFamily="34" charset="0"/>
              </a:rPr>
              <a:t>output gate</a:t>
            </a:r>
            <a:r>
              <a:rPr lang="en-US" dirty="0">
                <a:latin typeface="Arial" pitchFamily="34" charset="0"/>
                <a:cs typeface="Arial" pitchFamily="34" charset="0"/>
              </a:rPr>
              <a:t>: how much to reveal cell (how much to reveal from ourselves to the outside?</a:t>
            </a:r>
          </a:p>
        </p:txBody>
      </p:sp>
    </p:spTree>
    <p:extLst>
      <p:ext uri="{BB962C8B-B14F-4D97-AF65-F5344CB8AC3E}">
        <p14:creationId xmlns:p14="http://schemas.microsoft.com/office/powerpoint/2010/main" val="25136479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Long short term memory</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576232"/>
            <a:ext cx="4758176" cy="216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3933056"/>
            <a:ext cx="18192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4437112"/>
            <a:ext cx="1619250"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16016" y="5103674"/>
            <a:ext cx="9020480" cy="1754326"/>
          </a:xfrm>
          <a:prstGeom prst="rect">
            <a:avLst/>
          </a:prstGeom>
        </p:spPr>
        <p:txBody>
          <a:bodyPr wrap="square">
            <a:spAutoFit/>
          </a:bodyPr>
          <a:lstStyle/>
          <a:p>
            <a:pPr lvl="0" fontAlgn="base">
              <a:spcBef>
                <a:spcPct val="0"/>
              </a:spcBef>
              <a:spcAft>
                <a:spcPct val="0"/>
              </a:spcAft>
            </a:pPr>
            <a:r>
              <a:rPr lang="en-US" b="1" dirty="0">
                <a:latin typeface="Arial" pitchFamily="34" charset="0"/>
                <a:cs typeface="Arial" pitchFamily="34" charset="0"/>
              </a:rPr>
              <a:t>forget gate</a:t>
            </a:r>
            <a:r>
              <a:rPr lang="en-US" dirty="0">
                <a:latin typeface="Arial" pitchFamily="34" charset="0"/>
                <a:cs typeface="Arial" pitchFamily="34" charset="0"/>
              </a:rPr>
              <a:t>: whether to erase cell (how much we want to forget from the previous cell state?)</a:t>
            </a:r>
          </a:p>
          <a:p>
            <a:pPr lvl="0" eaLnBrk="0" fontAlgn="base" hangingPunct="0">
              <a:spcBef>
                <a:spcPct val="0"/>
              </a:spcBef>
              <a:spcAft>
                <a:spcPct val="0"/>
              </a:spcAft>
            </a:pPr>
            <a:r>
              <a:rPr lang="en-US" b="1" dirty="0">
                <a:latin typeface="Arial" pitchFamily="34" charset="0"/>
                <a:cs typeface="Arial" pitchFamily="34" charset="0"/>
              </a:rPr>
              <a:t>input gate</a:t>
            </a:r>
            <a:r>
              <a:rPr lang="en-US" dirty="0">
                <a:latin typeface="Arial" pitchFamily="34" charset="0"/>
                <a:cs typeface="Arial" pitchFamily="34" charset="0"/>
              </a:rPr>
              <a:t>: whether to write to cell (how much to input into our cell?)	</a:t>
            </a:r>
          </a:p>
          <a:p>
            <a:pPr lvl="0" eaLnBrk="0" fontAlgn="base" hangingPunct="0">
              <a:spcBef>
                <a:spcPct val="0"/>
              </a:spcBef>
              <a:spcAft>
                <a:spcPct val="0"/>
              </a:spcAft>
            </a:pPr>
            <a:r>
              <a:rPr lang="en-US" b="1" dirty="0">
                <a:latin typeface="Arial" pitchFamily="34" charset="0"/>
                <a:cs typeface="Arial" pitchFamily="34" charset="0"/>
              </a:rPr>
              <a:t>gate </a:t>
            </a:r>
            <a:r>
              <a:rPr lang="en-US" b="1" dirty="0" err="1">
                <a:latin typeface="Arial" pitchFamily="34" charset="0"/>
                <a:cs typeface="Arial" pitchFamily="34" charset="0"/>
              </a:rPr>
              <a:t>gate</a:t>
            </a:r>
            <a:r>
              <a:rPr lang="en-US" dirty="0">
                <a:latin typeface="Arial" pitchFamily="34" charset="0"/>
                <a:cs typeface="Arial" pitchFamily="34" charset="0"/>
              </a:rPr>
              <a:t>: how much to write to cell (how much to write into our cell?)</a:t>
            </a:r>
          </a:p>
          <a:p>
            <a:pPr lvl="0" eaLnBrk="0" fontAlgn="base" hangingPunct="0">
              <a:spcBef>
                <a:spcPct val="0"/>
              </a:spcBef>
              <a:spcAft>
                <a:spcPct val="0"/>
              </a:spcAft>
            </a:pPr>
            <a:r>
              <a:rPr lang="en-US" b="1" dirty="0">
                <a:latin typeface="Arial" pitchFamily="34" charset="0"/>
                <a:cs typeface="Arial" pitchFamily="34" charset="0"/>
              </a:rPr>
              <a:t>output gate</a:t>
            </a:r>
            <a:r>
              <a:rPr lang="en-US" dirty="0">
                <a:latin typeface="Arial" pitchFamily="34" charset="0"/>
                <a:cs typeface="Arial" pitchFamily="34" charset="0"/>
              </a:rPr>
              <a:t>: how much to reveal cell (how much to reveal from ourselves to the outside?</a:t>
            </a:r>
          </a:p>
        </p:txBody>
      </p:sp>
      <p:sp>
        <p:nvSpPr>
          <p:cNvPr id="11" name="TextBox 10"/>
          <p:cNvSpPr txBox="1"/>
          <p:nvPr/>
        </p:nvSpPr>
        <p:spPr>
          <a:xfrm>
            <a:off x="5940152" y="1700808"/>
            <a:ext cx="1534394" cy="646331"/>
          </a:xfrm>
          <a:prstGeom prst="rect">
            <a:avLst/>
          </a:prstGeom>
          <a:noFill/>
        </p:spPr>
        <p:txBody>
          <a:bodyPr wrap="none" rtlCol="0">
            <a:spAutoFit/>
          </a:bodyPr>
          <a:lstStyle/>
          <a:p>
            <a:r>
              <a:rPr lang="en-GB" dirty="0">
                <a:solidFill>
                  <a:srgbClr val="FF0000"/>
                </a:solidFill>
              </a:rPr>
              <a:t>Sigmoid: [0, 1]</a:t>
            </a:r>
          </a:p>
          <a:p>
            <a:r>
              <a:rPr lang="en-GB" dirty="0" err="1">
                <a:solidFill>
                  <a:srgbClr val="FF0000"/>
                </a:solidFill>
              </a:rPr>
              <a:t>tanh</a:t>
            </a:r>
            <a:r>
              <a:rPr lang="en-GB" dirty="0">
                <a:solidFill>
                  <a:srgbClr val="FF0000"/>
                </a:solidFill>
              </a:rPr>
              <a:t>:  [-1, 1]</a:t>
            </a:r>
          </a:p>
        </p:txBody>
      </p:sp>
      <p:cxnSp>
        <p:nvCxnSpPr>
          <p:cNvPr id="13" name="Straight Arrow Connector 12"/>
          <p:cNvCxnSpPr/>
          <p:nvPr/>
        </p:nvCxnSpPr>
        <p:spPr>
          <a:xfrm flipV="1">
            <a:off x="1709217" y="3645024"/>
            <a:ext cx="2718767" cy="488057"/>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4" name="TextBox 13"/>
          <p:cNvSpPr txBox="1"/>
          <p:nvPr/>
        </p:nvSpPr>
        <p:spPr>
          <a:xfrm>
            <a:off x="4644009" y="3460358"/>
            <a:ext cx="3816424" cy="923330"/>
          </a:xfrm>
          <a:prstGeom prst="rect">
            <a:avLst/>
          </a:prstGeom>
          <a:noFill/>
        </p:spPr>
        <p:txBody>
          <a:bodyPr wrap="square" rtlCol="0">
            <a:spAutoFit/>
          </a:bodyPr>
          <a:lstStyle/>
          <a:p>
            <a:r>
              <a:rPr lang="en-GB" dirty="0">
                <a:solidFill>
                  <a:srgbClr val="FF0000"/>
                </a:solidFill>
              </a:rPr>
              <a:t>Element wise multiplication: forget that element of the cell (0), or remember it (1)</a:t>
            </a:r>
          </a:p>
        </p:txBody>
      </p:sp>
    </p:spTree>
    <p:extLst>
      <p:ext uri="{BB962C8B-B14F-4D97-AF65-F5344CB8AC3E}">
        <p14:creationId xmlns:p14="http://schemas.microsoft.com/office/powerpoint/2010/main" val="2581403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CBAM – Convolutional Block Attention Module</a:t>
            </a:r>
          </a:p>
        </p:txBody>
      </p:sp>
      <p:sp>
        <p:nvSpPr>
          <p:cNvPr id="3" name="Content Placeholder 2"/>
          <p:cNvSpPr>
            <a:spLocks noGrp="1"/>
          </p:cNvSpPr>
          <p:nvPr>
            <p:ph idx="1"/>
          </p:nvPr>
        </p:nvSpPr>
        <p:spPr/>
        <p:txBody>
          <a:bodyPr/>
          <a:lstStyle/>
          <a:p>
            <a:endParaRPr lang="en-GB"/>
          </a:p>
        </p:txBody>
      </p:sp>
      <p:sp>
        <p:nvSpPr>
          <p:cNvPr id="4" name="TextBox 3">
            <a:extLst>
              <a:ext uri="{FF2B5EF4-FFF2-40B4-BE49-F238E27FC236}">
                <a16:creationId xmlns:a16="http://schemas.microsoft.com/office/drawing/2014/main" id="{2211FA9F-E40A-4399-A4E9-9E6D02414BAD}"/>
              </a:ext>
            </a:extLst>
          </p:cNvPr>
          <p:cNvSpPr txBox="1"/>
          <p:nvPr/>
        </p:nvSpPr>
        <p:spPr>
          <a:xfrm>
            <a:off x="172941" y="6497486"/>
            <a:ext cx="5769528" cy="215444"/>
          </a:xfrm>
          <a:prstGeom prst="rect">
            <a:avLst/>
          </a:prstGeom>
          <a:noFill/>
        </p:spPr>
        <p:txBody>
          <a:bodyPr wrap="none" rtlCol="0">
            <a:spAutoFit/>
          </a:bodyPr>
          <a:lstStyle/>
          <a:p>
            <a:r>
              <a:rPr lang="en-GB" sz="800" dirty="0">
                <a:hlinkClick r:id="rId2"/>
              </a:rPr>
              <a:t>https://openaccess.thecvf.com/content_ECCV_2018/papers/Sanghyun_Woo_Convolutional_Block_Attention_ECCV_2018_paper.pdf</a:t>
            </a:r>
            <a:r>
              <a:rPr lang="en-GB" sz="800" dirty="0"/>
              <a:t> </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1628800"/>
            <a:ext cx="5937672" cy="4213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99642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Long short term memory</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576232"/>
            <a:ext cx="4758176" cy="216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3933056"/>
            <a:ext cx="18192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4437112"/>
            <a:ext cx="1619250"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16016" y="5103674"/>
            <a:ext cx="9020480" cy="1754326"/>
          </a:xfrm>
          <a:prstGeom prst="rect">
            <a:avLst/>
          </a:prstGeom>
        </p:spPr>
        <p:txBody>
          <a:bodyPr wrap="square">
            <a:spAutoFit/>
          </a:bodyPr>
          <a:lstStyle/>
          <a:p>
            <a:pPr lvl="0" fontAlgn="base">
              <a:spcBef>
                <a:spcPct val="0"/>
              </a:spcBef>
              <a:spcAft>
                <a:spcPct val="0"/>
              </a:spcAft>
            </a:pPr>
            <a:r>
              <a:rPr lang="en-US" b="1" dirty="0">
                <a:latin typeface="Arial" pitchFamily="34" charset="0"/>
                <a:cs typeface="Arial" pitchFamily="34" charset="0"/>
              </a:rPr>
              <a:t>forget gate</a:t>
            </a:r>
            <a:r>
              <a:rPr lang="en-US" dirty="0">
                <a:latin typeface="Arial" pitchFamily="34" charset="0"/>
                <a:cs typeface="Arial" pitchFamily="34" charset="0"/>
              </a:rPr>
              <a:t>: whether to erase cell (how much we want to forget from the previous cell state?)</a:t>
            </a:r>
          </a:p>
          <a:p>
            <a:pPr lvl="0" eaLnBrk="0" fontAlgn="base" hangingPunct="0">
              <a:spcBef>
                <a:spcPct val="0"/>
              </a:spcBef>
              <a:spcAft>
                <a:spcPct val="0"/>
              </a:spcAft>
            </a:pPr>
            <a:r>
              <a:rPr lang="en-US" b="1" dirty="0">
                <a:latin typeface="Arial" pitchFamily="34" charset="0"/>
                <a:cs typeface="Arial" pitchFamily="34" charset="0"/>
              </a:rPr>
              <a:t>input gate</a:t>
            </a:r>
            <a:r>
              <a:rPr lang="en-US" dirty="0">
                <a:latin typeface="Arial" pitchFamily="34" charset="0"/>
                <a:cs typeface="Arial" pitchFamily="34" charset="0"/>
              </a:rPr>
              <a:t>: whether to write to cell (how much to input into our cell?)	</a:t>
            </a:r>
          </a:p>
          <a:p>
            <a:pPr lvl="0" eaLnBrk="0" fontAlgn="base" hangingPunct="0">
              <a:spcBef>
                <a:spcPct val="0"/>
              </a:spcBef>
              <a:spcAft>
                <a:spcPct val="0"/>
              </a:spcAft>
            </a:pPr>
            <a:r>
              <a:rPr lang="en-US" b="1" dirty="0">
                <a:latin typeface="Arial" pitchFamily="34" charset="0"/>
                <a:cs typeface="Arial" pitchFamily="34" charset="0"/>
              </a:rPr>
              <a:t>gate </a:t>
            </a:r>
            <a:r>
              <a:rPr lang="en-US" b="1" dirty="0" err="1">
                <a:latin typeface="Arial" pitchFamily="34" charset="0"/>
                <a:cs typeface="Arial" pitchFamily="34" charset="0"/>
              </a:rPr>
              <a:t>gate</a:t>
            </a:r>
            <a:r>
              <a:rPr lang="en-US" dirty="0">
                <a:latin typeface="Arial" pitchFamily="34" charset="0"/>
                <a:cs typeface="Arial" pitchFamily="34" charset="0"/>
              </a:rPr>
              <a:t>: how much to write to cell (how much to write into our cell?)</a:t>
            </a:r>
          </a:p>
          <a:p>
            <a:pPr lvl="0" eaLnBrk="0" fontAlgn="base" hangingPunct="0">
              <a:spcBef>
                <a:spcPct val="0"/>
              </a:spcBef>
              <a:spcAft>
                <a:spcPct val="0"/>
              </a:spcAft>
            </a:pPr>
            <a:r>
              <a:rPr lang="en-US" b="1" dirty="0">
                <a:latin typeface="Arial" pitchFamily="34" charset="0"/>
                <a:cs typeface="Arial" pitchFamily="34" charset="0"/>
              </a:rPr>
              <a:t>output gate</a:t>
            </a:r>
            <a:r>
              <a:rPr lang="en-US" dirty="0">
                <a:latin typeface="Arial" pitchFamily="34" charset="0"/>
                <a:cs typeface="Arial" pitchFamily="34" charset="0"/>
              </a:rPr>
              <a:t>: how much to reveal cell (how much to reveal from ourselves to the outside?</a:t>
            </a:r>
          </a:p>
        </p:txBody>
      </p:sp>
      <p:sp>
        <p:nvSpPr>
          <p:cNvPr id="11" name="TextBox 10"/>
          <p:cNvSpPr txBox="1"/>
          <p:nvPr/>
        </p:nvSpPr>
        <p:spPr>
          <a:xfrm>
            <a:off x="5940152" y="1700808"/>
            <a:ext cx="1534394" cy="646331"/>
          </a:xfrm>
          <a:prstGeom prst="rect">
            <a:avLst/>
          </a:prstGeom>
          <a:noFill/>
        </p:spPr>
        <p:txBody>
          <a:bodyPr wrap="none" rtlCol="0">
            <a:spAutoFit/>
          </a:bodyPr>
          <a:lstStyle/>
          <a:p>
            <a:r>
              <a:rPr lang="en-GB" dirty="0">
                <a:solidFill>
                  <a:srgbClr val="FF0000"/>
                </a:solidFill>
              </a:rPr>
              <a:t>Sigmoid: [0, 1]</a:t>
            </a:r>
          </a:p>
          <a:p>
            <a:r>
              <a:rPr lang="en-GB" dirty="0" err="1">
                <a:solidFill>
                  <a:srgbClr val="FF0000"/>
                </a:solidFill>
              </a:rPr>
              <a:t>tanh</a:t>
            </a:r>
            <a:r>
              <a:rPr lang="en-GB" dirty="0">
                <a:solidFill>
                  <a:srgbClr val="FF0000"/>
                </a:solidFill>
              </a:rPr>
              <a:t>:  [-1, 1]</a:t>
            </a:r>
          </a:p>
        </p:txBody>
      </p:sp>
      <p:cxnSp>
        <p:nvCxnSpPr>
          <p:cNvPr id="13" name="Straight Arrow Connector 12"/>
          <p:cNvCxnSpPr/>
          <p:nvPr/>
        </p:nvCxnSpPr>
        <p:spPr>
          <a:xfrm flipV="1">
            <a:off x="2339752" y="3645025"/>
            <a:ext cx="2088232" cy="432047"/>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4" name="TextBox 13"/>
          <p:cNvSpPr txBox="1"/>
          <p:nvPr/>
        </p:nvSpPr>
        <p:spPr>
          <a:xfrm>
            <a:off x="4644009" y="3460358"/>
            <a:ext cx="3816424" cy="923330"/>
          </a:xfrm>
          <a:prstGeom prst="rect">
            <a:avLst/>
          </a:prstGeom>
          <a:noFill/>
        </p:spPr>
        <p:txBody>
          <a:bodyPr wrap="square" rtlCol="0">
            <a:spAutoFit/>
          </a:bodyPr>
          <a:lstStyle/>
          <a:p>
            <a:r>
              <a:rPr lang="en-GB" dirty="0">
                <a:solidFill>
                  <a:srgbClr val="FF0000"/>
                </a:solidFill>
              </a:rPr>
              <a:t>Element wise multiplication: for each element of the cell state, do we want to write to (1) it or not (0)?</a:t>
            </a:r>
          </a:p>
        </p:txBody>
      </p:sp>
    </p:spTree>
    <p:extLst>
      <p:ext uri="{BB962C8B-B14F-4D97-AF65-F5344CB8AC3E}">
        <p14:creationId xmlns:p14="http://schemas.microsoft.com/office/powerpoint/2010/main" val="40890382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Long short term memory</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576232"/>
            <a:ext cx="4758176" cy="216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3933056"/>
            <a:ext cx="18192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4437112"/>
            <a:ext cx="1619250"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16016" y="5103674"/>
            <a:ext cx="9020480" cy="1754326"/>
          </a:xfrm>
          <a:prstGeom prst="rect">
            <a:avLst/>
          </a:prstGeom>
        </p:spPr>
        <p:txBody>
          <a:bodyPr wrap="square">
            <a:spAutoFit/>
          </a:bodyPr>
          <a:lstStyle/>
          <a:p>
            <a:pPr lvl="0" fontAlgn="base">
              <a:spcBef>
                <a:spcPct val="0"/>
              </a:spcBef>
              <a:spcAft>
                <a:spcPct val="0"/>
              </a:spcAft>
            </a:pPr>
            <a:r>
              <a:rPr lang="en-US" b="1" dirty="0">
                <a:latin typeface="Arial" pitchFamily="34" charset="0"/>
                <a:cs typeface="Arial" pitchFamily="34" charset="0"/>
              </a:rPr>
              <a:t>forget gate</a:t>
            </a:r>
            <a:r>
              <a:rPr lang="en-US" dirty="0">
                <a:latin typeface="Arial" pitchFamily="34" charset="0"/>
                <a:cs typeface="Arial" pitchFamily="34" charset="0"/>
              </a:rPr>
              <a:t>: whether to erase cell (how much we want to forget from the previous cell state?)</a:t>
            </a:r>
          </a:p>
          <a:p>
            <a:pPr lvl="0" eaLnBrk="0" fontAlgn="base" hangingPunct="0">
              <a:spcBef>
                <a:spcPct val="0"/>
              </a:spcBef>
              <a:spcAft>
                <a:spcPct val="0"/>
              </a:spcAft>
            </a:pPr>
            <a:r>
              <a:rPr lang="en-US" b="1" dirty="0">
                <a:latin typeface="Arial" pitchFamily="34" charset="0"/>
                <a:cs typeface="Arial" pitchFamily="34" charset="0"/>
              </a:rPr>
              <a:t>input gate</a:t>
            </a:r>
            <a:r>
              <a:rPr lang="en-US" dirty="0">
                <a:latin typeface="Arial" pitchFamily="34" charset="0"/>
                <a:cs typeface="Arial" pitchFamily="34" charset="0"/>
              </a:rPr>
              <a:t>: whether to write to cell (how much to input into our cell?)	</a:t>
            </a:r>
          </a:p>
          <a:p>
            <a:pPr lvl="0" eaLnBrk="0" fontAlgn="base" hangingPunct="0">
              <a:spcBef>
                <a:spcPct val="0"/>
              </a:spcBef>
              <a:spcAft>
                <a:spcPct val="0"/>
              </a:spcAft>
            </a:pPr>
            <a:r>
              <a:rPr lang="en-US" b="1" dirty="0">
                <a:latin typeface="Arial" pitchFamily="34" charset="0"/>
                <a:cs typeface="Arial" pitchFamily="34" charset="0"/>
              </a:rPr>
              <a:t>gate </a:t>
            </a:r>
            <a:r>
              <a:rPr lang="en-US" b="1" dirty="0" err="1">
                <a:latin typeface="Arial" pitchFamily="34" charset="0"/>
                <a:cs typeface="Arial" pitchFamily="34" charset="0"/>
              </a:rPr>
              <a:t>gate</a:t>
            </a:r>
            <a:r>
              <a:rPr lang="en-US" dirty="0">
                <a:latin typeface="Arial" pitchFamily="34" charset="0"/>
                <a:cs typeface="Arial" pitchFamily="34" charset="0"/>
              </a:rPr>
              <a:t>: how much to write to cell (how much to write into our cell?)</a:t>
            </a:r>
          </a:p>
          <a:p>
            <a:pPr lvl="0" eaLnBrk="0" fontAlgn="base" hangingPunct="0">
              <a:spcBef>
                <a:spcPct val="0"/>
              </a:spcBef>
              <a:spcAft>
                <a:spcPct val="0"/>
              </a:spcAft>
            </a:pPr>
            <a:r>
              <a:rPr lang="en-US" b="1" dirty="0">
                <a:latin typeface="Arial" pitchFamily="34" charset="0"/>
                <a:cs typeface="Arial" pitchFamily="34" charset="0"/>
              </a:rPr>
              <a:t>output gate</a:t>
            </a:r>
            <a:r>
              <a:rPr lang="en-US" dirty="0">
                <a:latin typeface="Arial" pitchFamily="34" charset="0"/>
                <a:cs typeface="Arial" pitchFamily="34" charset="0"/>
              </a:rPr>
              <a:t>: how much to reveal cell (how much to reveal from ourselves to the outside?</a:t>
            </a:r>
          </a:p>
        </p:txBody>
      </p:sp>
      <p:sp>
        <p:nvSpPr>
          <p:cNvPr id="11" name="TextBox 10"/>
          <p:cNvSpPr txBox="1"/>
          <p:nvPr/>
        </p:nvSpPr>
        <p:spPr>
          <a:xfrm>
            <a:off x="5940152" y="1700808"/>
            <a:ext cx="1534394" cy="646331"/>
          </a:xfrm>
          <a:prstGeom prst="rect">
            <a:avLst/>
          </a:prstGeom>
          <a:noFill/>
        </p:spPr>
        <p:txBody>
          <a:bodyPr wrap="none" rtlCol="0">
            <a:spAutoFit/>
          </a:bodyPr>
          <a:lstStyle/>
          <a:p>
            <a:r>
              <a:rPr lang="en-GB" dirty="0">
                <a:solidFill>
                  <a:srgbClr val="FF0000"/>
                </a:solidFill>
              </a:rPr>
              <a:t>Sigmoid: [0, 1]</a:t>
            </a:r>
          </a:p>
          <a:p>
            <a:r>
              <a:rPr lang="en-GB" dirty="0" err="1">
                <a:solidFill>
                  <a:srgbClr val="FF0000"/>
                </a:solidFill>
              </a:rPr>
              <a:t>tanh</a:t>
            </a:r>
            <a:r>
              <a:rPr lang="en-GB" dirty="0">
                <a:solidFill>
                  <a:srgbClr val="FF0000"/>
                </a:solidFill>
              </a:rPr>
              <a:t>:  [-1, 1]</a:t>
            </a:r>
          </a:p>
        </p:txBody>
      </p:sp>
      <p:cxnSp>
        <p:nvCxnSpPr>
          <p:cNvPr id="13" name="Straight Arrow Connector 12"/>
          <p:cNvCxnSpPr>
            <a:stCxn id="5" idx="3"/>
          </p:cNvCxnSpPr>
          <p:nvPr/>
        </p:nvCxnSpPr>
        <p:spPr>
          <a:xfrm flipV="1">
            <a:off x="2718867" y="3645025"/>
            <a:ext cx="1709117" cy="48805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4" name="TextBox 13"/>
          <p:cNvSpPr txBox="1"/>
          <p:nvPr/>
        </p:nvSpPr>
        <p:spPr>
          <a:xfrm>
            <a:off x="4552512" y="3255918"/>
            <a:ext cx="3816424" cy="1754326"/>
          </a:xfrm>
          <a:prstGeom prst="rect">
            <a:avLst/>
          </a:prstGeom>
          <a:noFill/>
        </p:spPr>
        <p:txBody>
          <a:bodyPr wrap="square" rtlCol="0">
            <a:spAutoFit/>
          </a:bodyPr>
          <a:lstStyle/>
          <a:p>
            <a:r>
              <a:rPr lang="en-GB" dirty="0">
                <a:solidFill>
                  <a:srgbClr val="FF0000"/>
                </a:solidFill>
              </a:rPr>
              <a:t>Element wise multiplication: the candidate value that we might consider writing to the current cell state [-1, 1]</a:t>
            </a:r>
          </a:p>
          <a:p>
            <a:r>
              <a:rPr lang="en-GB" dirty="0">
                <a:solidFill>
                  <a:srgbClr val="FF0000"/>
                </a:solidFill>
              </a:rPr>
              <a:t>Independent </a:t>
            </a:r>
            <a:r>
              <a:rPr lang="en-GB" dirty="0" err="1">
                <a:solidFill>
                  <a:srgbClr val="FF0000"/>
                </a:solidFill>
              </a:rPr>
              <a:t>scaler</a:t>
            </a:r>
            <a:r>
              <a:rPr lang="en-GB" dirty="0">
                <a:solidFill>
                  <a:srgbClr val="FF0000"/>
                </a:solidFill>
              </a:rPr>
              <a:t> values, incremented of decrement by 1</a:t>
            </a:r>
          </a:p>
        </p:txBody>
      </p:sp>
    </p:spTree>
    <p:extLst>
      <p:ext uri="{BB962C8B-B14F-4D97-AF65-F5344CB8AC3E}">
        <p14:creationId xmlns:p14="http://schemas.microsoft.com/office/powerpoint/2010/main" val="27720325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Long short term memory</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576232"/>
            <a:ext cx="4758176" cy="216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3933056"/>
            <a:ext cx="18192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4437112"/>
            <a:ext cx="1619250"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16016" y="5103674"/>
            <a:ext cx="9020480" cy="1754326"/>
          </a:xfrm>
          <a:prstGeom prst="rect">
            <a:avLst/>
          </a:prstGeom>
        </p:spPr>
        <p:txBody>
          <a:bodyPr wrap="square">
            <a:spAutoFit/>
          </a:bodyPr>
          <a:lstStyle/>
          <a:p>
            <a:pPr lvl="0" fontAlgn="base">
              <a:spcBef>
                <a:spcPct val="0"/>
              </a:spcBef>
              <a:spcAft>
                <a:spcPct val="0"/>
              </a:spcAft>
            </a:pPr>
            <a:r>
              <a:rPr lang="en-US" b="1" dirty="0">
                <a:latin typeface="Arial" pitchFamily="34" charset="0"/>
                <a:cs typeface="Arial" pitchFamily="34" charset="0"/>
              </a:rPr>
              <a:t>forget gate</a:t>
            </a:r>
            <a:r>
              <a:rPr lang="en-US" dirty="0">
                <a:latin typeface="Arial" pitchFamily="34" charset="0"/>
                <a:cs typeface="Arial" pitchFamily="34" charset="0"/>
              </a:rPr>
              <a:t>: whether to erase cell (how much we want to forget from the previous cell state?)</a:t>
            </a:r>
          </a:p>
          <a:p>
            <a:pPr lvl="0" eaLnBrk="0" fontAlgn="base" hangingPunct="0">
              <a:spcBef>
                <a:spcPct val="0"/>
              </a:spcBef>
              <a:spcAft>
                <a:spcPct val="0"/>
              </a:spcAft>
            </a:pPr>
            <a:r>
              <a:rPr lang="en-US" b="1" dirty="0">
                <a:latin typeface="Arial" pitchFamily="34" charset="0"/>
                <a:cs typeface="Arial" pitchFamily="34" charset="0"/>
              </a:rPr>
              <a:t>input gate</a:t>
            </a:r>
            <a:r>
              <a:rPr lang="en-US" dirty="0">
                <a:latin typeface="Arial" pitchFamily="34" charset="0"/>
                <a:cs typeface="Arial" pitchFamily="34" charset="0"/>
              </a:rPr>
              <a:t>: whether to write to cell (how much to input into our cell?)	</a:t>
            </a:r>
          </a:p>
          <a:p>
            <a:pPr lvl="0" eaLnBrk="0" fontAlgn="base" hangingPunct="0">
              <a:spcBef>
                <a:spcPct val="0"/>
              </a:spcBef>
              <a:spcAft>
                <a:spcPct val="0"/>
              </a:spcAft>
            </a:pPr>
            <a:r>
              <a:rPr lang="en-US" b="1" dirty="0">
                <a:latin typeface="Arial" pitchFamily="34" charset="0"/>
                <a:cs typeface="Arial" pitchFamily="34" charset="0"/>
              </a:rPr>
              <a:t>gate </a:t>
            </a:r>
            <a:r>
              <a:rPr lang="en-US" b="1" dirty="0" err="1">
                <a:latin typeface="Arial" pitchFamily="34" charset="0"/>
                <a:cs typeface="Arial" pitchFamily="34" charset="0"/>
              </a:rPr>
              <a:t>gate</a:t>
            </a:r>
            <a:r>
              <a:rPr lang="en-US" dirty="0">
                <a:latin typeface="Arial" pitchFamily="34" charset="0"/>
                <a:cs typeface="Arial" pitchFamily="34" charset="0"/>
              </a:rPr>
              <a:t>: how much to write to cell (how much to write into our cell?)</a:t>
            </a:r>
          </a:p>
          <a:p>
            <a:pPr lvl="0" eaLnBrk="0" fontAlgn="base" hangingPunct="0">
              <a:spcBef>
                <a:spcPct val="0"/>
              </a:spcBef>
              <a:spcAft>
                <a:spcPct val="0"/>
              </a:spcAft>
            </a:pPr>
            <a:r>
              <a:rPr lang="en-US" b="1" dirty="0">
                <a:latin typeface="Arial" pitchFamily="34" charset="0"/>
                <a:cs typeface="Arial" pitchFamily="34" charset="0"/>
              </a:rPr>
              <a:t>output gate</a:t>
            </a:r>
            <a:r>
              <a:rPr lang="en-US" dirty="0">
                <a:latin typeface="Arial" pitchFamily="34" charset="0"/>
                <a:cs typeface="Arial" pitchFamily="34" charset="0"/>
              </a:rPr>
              <a:t>: how much to reveal cell (how much to reveal from ourselves to the outside?</a:t>
            </a:r>
          </a:p>
        </p:txBody>
      </p:sp>
      <p:sp>
        <p:nvSpPr>
          <p:cNvPr id="11" name="TextBox 10"/>
          <p:cNvSpPr txBox="1"/>
          <p:nvPr/>
        </p:nvSpPr>
        <p:spPr>
          <a:xfrm>
            <a:off x="5940152" y="1700808"/>
            <a:ext cx="1534394" cy="646331"/>
          </a:xfrm>
          <a:prstGeom prst="rect">
            <a:avLst/>
          </a:prstGeom>
          <a:noFill/>
        </p:spPr>
        <p:txBody>
          <a:bodyPr wrap="none" rtlCol="0">
            <a:spAutoFit/>
          </a:bodyPr>
          <a:lstStyle/>
          <a:p>
            <a:r>
              <a:rPr lang="en-GB" dirty="0">
                <a:solidFill>
                  <a:srgbClr val="FF0000"/>
                </a:solidFill>
              </a:rPr>
              <a:t>Sigmoid: [0, 1]</a:t>
            </a:r>
          </a:p>
          <a:p>
            <a:r>
              <a:rPr lang="en-GB" dirty="0" err="1">
                <a:solidFill>
                  <a:srgbClr val="FF0000"/>
                </a:solidFill>
              </a:rPr>
              <a:t>tanh</a:t>
            </a:r>
            <a:r>
              <a:rPr lang="en-GB" dirty="0">
                <a:solidFill>
                  <a:srgbClr val="FF0000"/>
                </a:solidFill>
              </a:rPr>
              <a:t>:  [-1, 1]</a:t>
            </a:r>
          </a:p>
        </p:txBody>
      </p:sp>
      <p:cxnSp>
        <p:nvCxnSpPr>
          <p:cNvPr id="13" name="Straight Arrow Connector 12"/>
          <p:cNvCxnSpPr/>
          <p:nvPr/>
        </p:nvCxnSpPr>
        <p:spPr>
          <a:xfrm flipV="1">
            <a:off x="1809229" y="3645025"/>
            <a:ext cx="2618755" cy="101116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4" name="TextBox 13"/>
          <p:cNvSpPr txBox="1"/>
          <p:nvPr/>
        </p:nvSpPr>
        <p:spPr>
          <a:xfrm>
            <a:off x="4552512" y="3255918"/>
            <a:ext cx="3816424" cy="1754326"/>
          </a:xfrm>
          <a:prstGeom prst="rect">
            <a:avLst/>
          </a:prstGeom>
          <a:noFill/>
        </p:spPr>
        <p:txBody>
          <a:bodyPr wrap="square" rtlCol="0">
            <a:spAutoFit/>
          </a:bodyPr>
          <a:lstStyle/>
          <a:p>
            <a:r>
              <a:rPr lang="en-GB" dirty="0">
                <a:solidFill>
                  <a:srgbClr val="FF0000"/>
                </a:solidFill>
              </a:rPr>
              <a:t>Use the cell state to compute a hidden state which we will reveal to the outside world</a:t>
            </a:r>
          </a:p>
          <a:p>
            <a:endParaRPr lang="en-GB" dirty="0">
              <a:solidFill>
                <a:srgbClr val="FF0000"/>
              </a:solidFill>
            </a:endParaRPr>
          </a:p>
          <a:p>
            <a:r>
              <a:rPr lang="en-GB" dirty="0">
                <a:solidFill>
                  <a:srgbClr val="FF0000"/>
                </a:solidFill>
              </a:rPr>
              <a:t>Sigmoid: for each element of out cell state, do we want to reveal it or not?</a:t>
            </a:r>
          </a:p>
        </p:txBody>
      </p:sp>
    </p:spTree>
    <p:extLst>
      <p:ext uri="{BB962C8B-B14F-4D97-AF65-F5344CB8AC3E}">
        <p14:creationId xmlns:p14="http://schemas.microsoft.com/office/powerpoint/2010/main" val="9088032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LSTM cell</a:t>
            </a:r>
          </a:p>
        </p:txBody>
      </p:sp>
      <p:pic>
        <p:nvPicPr>
          <p:cNvPr id="38914" name="Picture 2" descr="https://gblobscdn.gitbook.com/assets%2F-LIA3amopGH9NC6Rf0mA%2F-M4bJ-IWAKzglR0XHFwU%2F-M4bJ2qjuJA6cfJFLfT9%2Flstm.png?alt=m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836817"/>
            <a:ext cx="6702851" cy="43204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4371" y="3054851"/>
            <a:ext cx="18192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4371" y="3558907"/>
            <a:ext cx="1619250"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8024" y="116631"/>
            <a:ext cx="4110104" cy="1866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8274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t>Recurrent neural networks</a:t>
            </a:r>
          </a:p>
        </p:txBody>
      </p:sp>
      <p:sp>
        <p:nvSpPr>
          <p:cNvPr id="3" name="Content Placeholder 2"/>
          <p:cNvSpPr>
            <a:spLocks noGrp="1"/>
          </p:cNvSpPr>
          <p:nvPr>
            <p:ph idx="1"/>
          </p:nvPr>
        </p:nvSpPr>
        <p:spPr/>
        <p:txBody>
          <a:bodyPr>
            <a:normAutofit fontScale="77500" lnSpcReduction="20000"/>
          </a:bodyPr>
          <a:lstStyle/>
          <a:p>
            <a:pPr marL="0" indent="0">
              <a:buNone/>
            </a:pPr>
            <a:r>
              <a:rPr lang="en-GB" b="1" dirty="0"/>
              <a:t>Other resources:</a:t>
            </a:r>
          </a:p>
          <a:p>
            <a:pPr marL="0" indent="0">
              <a:buNone/>
            </a:pPr>
            <a:r>
              <a:rPr lang="en-GB" dirty="0"/>
              <a:t>RNNs: </a:t>
            </a:r>
            <a:r>
              <a:rPr lang="en-GB" dirty="0">
                <a:hlinkClick r:id="rId2"/>
              </a:rPr>
              <a:t>http://karpathy.github.io/2015/05/21/rnn-effectiveness/</a:t>
            </a:r>
            <a:r>
              <a:rPr lang="en-GB" dirty="0"/>
              <a:t> (</a:t>
            </a:r>
            <a:r>
              <a:rPr lang="en-GB" b="1" dirty="0"/>
              <a:t>HIGHLY RECOMMENDED</a:t>
            </a:r>
            <a:r>
              <a:rPr lang="en-GB" dirty="0"/>
              <a:t>)</a:t>
            </a:r>
          </a:p>
          <a:p>
            <a:pPr marL="0" indent="0">
              <a:buNone/>
            </a:pPr>
            <a:r>
              <a:rPr lang="en-GB">
                <a:hlinkClick r:id="rId3"/>
              </a:rPr>
              <a:t>https://www.youtube.com/watch?v=yCC09vCHzF8</a:t>
            </a:r>
            <a:r>
              <a:rPr lang="en-GB"/>
              <a:t> </a:t>
            </a:r>
            <a:endParaRPr lang="en-GB" dirty="0"/>
          </a:p>
          <a:p>
            <a:pPr marL="0" indent="0">
              <a:buNone/>
            </a:pPr>
            <a:r>
              <a:rPr lang="en-GB" dirty="0">
                <a:hlinkClick r:id="rId4"/>
              </a:rPr>
              <a:t>https://colah.github.io/posts/2015-08-Understanding-LSTMs/</a:t>
            </a:r>
            <a:r>
              <a:rPr lang="en-GB" dirty="0"/>
              <a:t> </a:t>
            </a:r>
          </a:p>
          <a:p>
            <a:pPr marL="0" indent="0">
              <a:buNone/>
            </a:pPr>
            <a:r>
              <a:rPr lang="en-GB" dirty="0"/>
              <a:t>Self attention and transformers (Stanford lecture 2021): </a:t>
            </a:r>
            <a:r>
              <a:rPr lang="en-GB" dirty="0">
                <a:hlinkClick r:id="rId5"/>
              </a:rPr>
              <a:t>https://www.youtube.com/watch?v=ptuGllU5SQQ</a:t>
            </a:r>
            <a:r>
              <a:rPr lang="en-GB" dirty="0"/>
              <a:t> </a:t>
            </a:r>
          </a:p>
          <a:p>
            <a:pPr marL="0" indent="0">
              <a:buNone/>
            </a:pPr>
            <a:r>
              <a:rPr lang="en-GB" dirty="0"/>
              <a:t>Jay </a:t>
            </a:r>
            <a:r>
              <a:rPr lang="en-GB" dirty="0" err="1"/>
              <a:t>Alammar</a:t>
            </a:r>
            <a:r>
              <a:rPr lang="en-GB" dirty="0"/>
              <a:t> series on Transformers &amp; BERT: </a:t>
            </a:r>
          </a:p>
          <a:p>
            <a:pPr>
              <a:buFontTx/>
              <a:buChar char="-"/>
            </a:pPr>
            <a:r>
              <a:rPr lang="en-GB" dirty="0">
                <a:hlinkClick r:id="rId6"/>
              </a:rPr>
              <a:t>https://jalammar.github.io/illustrated-transformer/</a:t>
            </a:r>
            <a:r>
              <a:rPr lang="en-GB" dirty="0"/>
              <a:t> </a:t>
            </a:r>
          </a:p>
          <a:p>
            <a:pPr>
              <a:buFontTx/>
              <a:buChar char="-"/>
            </a:pPr>
            <a:r>
              <a:rPr lang="en-GB" dirty="0">
                <a:hlinkClick r:id="rId7"/>
              </a:rPr>
              <a:t>https://jalammar.github.io/visualizing-neural-machine-translation-mechanics-of-seq2seq-models-with-attention/</a:t>
            </a:r>
            <a:r>
              <a:rPr lang="en-GB" dirty="0"/>
              <a:t> </a:t>
            </a:r>
          </a:p>
          <a:p>
            <a:pPr>
              <a:buFontTx/>
              <a:buChar char="-"/>
            </a:pPr>
            <a:r>
              <a:rPr lang="en-GB" dirty="0">
                <a:hlinkClick r:id="rId8"/>
              </a:rPr>
              <a:t>https://jalammar.github.io/illustrated-bert/</a:t>
            </a:r>
            <a:r>
              <a:rPr lang="en-GB" dirty="0"/>
              <a:t> </a:t>
            </a:r>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p:spTree>
    <p:extLst>
      <p:ext uri="{BB962C8B-B14F-4D97-AF65-F5344CB8AC3E}">
        <p14:creationId xmlns:p14="http://schemas.microsoft.com/office/powerpoint/2010/main" val="3437143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72680" y="188640"/>
            <a:ext cx="7772400" cy="1470025"/>
          </a:xfrm>
        </p:spPr>
        <p:txBody>
          <a:bodyPr/>
          <a:lstStyle/>
          <a:p>
            <a:r>
              <a:rPr lang="en-GB" b="1" dirty="0"/>
              <a:t>Attention is all you need</a:t>
            </a:r>
          </a:p>
        </p:txBody>
      </p:sp>
      <p:sp>
        <p:nvSpPr>
          <p:cNvPr id="5" name="Subtitle 4"/>
          <p:cNvSpPr>
            <a:spLocks noGrp="1"/>
          </p:cNvSpPr>
          <p:nvPr>
            <p:ph type="subTitle" idx="1"/>
          </p:nvPr>
        </p:nvSpPr>
        <p:spPr>
          <a:xfrm>
            <a:off x="1552336" y="5805264"/>
            <a:ext cx="6400800" cy="576064"/>
          </a:xfrm>
        </p:spPr>
        <p:txBody>
          <a:bodyPr>
            <a:normAutofit lnSpcReduction="10000"/>
          </a:bodyPr>
          <a:lstStyle/>
          <a:p>
            <a:r>
              <a:rPr lang="en-GB" dirty="0">
                <a:hlinkClick r:id="rId2"/>
              </a:rPr>
              <a:t>https://arxiv.org/abs/1706.03762</a:t>
            </a:r>
            <a:r>
              <a:rPr lang="en-GB" dirty="0"/>
              <a:t> </a:t>
            </a:r>
          </a:p>
        </p:txBody>
      </p:sp>
      <p:pic>
        <p:nvPicPr>
          <p:cNvPr id="14338" name="Picture 2" descr="Attention is all you need | Know Your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1484784"/>
            <a:ext cx="4249905" cy="3872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482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087" y="160337"/>
            <a:ext cx="8229600" cy="1143000"/>
          </a:xfrm>
        </p:spPr>
        <p:txBody>
          <a:bodyPr/>
          <a:lstStyle/>
          <a:p>
            <a:r>
              <a:rPr lang="en-GB" b="1" dirty="0"/>
              <a:t>Self attention</a:t>
            </a:r>
          </a:p>
        </p:txBody>
      </p:sp>
      <p:sp>
        <p:nvSpPr>
          <p:cNvPr id="4" name="AutoShape 2" descr="http://peterbloem.nl/files/transformers/self-attention.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AutoShape 4" descr="http://peterbloem.nl/files/transformers/self-attention.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AutoShape 6" descr="http://peterbloem.nl/files/transformers/self-attention.sv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 name="AutoShape 8" descr="http://peterbloem.nl/files/transformers/self-attention.sv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1273"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5851" y="2468036"/>
            <a:ext cx="6298997" cy="3932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155575" y="6309320"/>
            <a:ext cx="4005648" cy="369332"/>
          </a:xfrm>
          <a:prstGeom prst="rect">
            <a:avLst/>
          </a:prstGeom>
        </p:spPr>
        <p:txBody>
          <a:bodyPr wrap="none">
            <a:spAutoFit/>
          </a:bodyPr>
          <a:lstStyle/>
          <a:p>
            <a:r>
              <a:rPr lang="en-GB" dirty="0">
                <a:hlinkClick r:id="rId3"/>
              </a:rPr>
              <a:t>http://peterbloem.nl/blog/transformers</a:t>
            </a:r>
            <a:r>
              <a:rPr lang="en-GB" dirty="0"/>
              <a:t> </a:t>
            </a:r>
          </a:p>
        </p:txBody>
      </p:sp>
      <p:pic>
        <p:nvPicPr>
          <p:cNvPr id="11274"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951" y="3212976"/>
            <a:ext cx="2581275" cy="101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5"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775" y="4077072"/>
            <a:ext cx="1885950"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6"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975" y="4791447"/>
            <a:ext cx="3000375" cy="122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7"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5175" y="1340768"/>
            <a:ext cx="7753350"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55159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7499D364B5CBC4F8CB61B7C9DD82C50" ma:contentTypeVersion="2" ma:contentTypeDescription="Create a new document." ma:contentTypeScope="" ma:versionID="82f5f4d919f5199148ba6f3e9acc9f09">
  <xsd:schema xmlns:xsd="http://www.w3.org/2001/XMLSchema" xmlns:xs="http://www.w3.org/2001/XMLSchema" xmlns:p="http://schemas.microsoft.com/office/2006/metadata/properties" xmlns:ns2="003519e6-1151-47e3-af62-b6c7058ddb98" targetNamespace="http://schemas.microsoft.com/office/2006/metadata/properties" ma:root="true" ma:fieldsID="cbd0a4982075ec02ed8e17f4f7bf3e06" ns2:_="">
    <xsd:import namespace="003519e6-1151-47e3-af62-b6c7058ddb98"/>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3519e6-1151-47e3-af62-b6c7058ddb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341D23B-C9B5-4343-919D-97DA52BC39A5}">
  <ds:schemaRefs>
    <ds:schemaRef ds:uri="http://schemas.microsoft.com/sharepoint/v3/contenttype/forms"/>
  </ds:schemaRefs>
</ds:datastoreItem>
</file>

<file path=customXml/itemProps2.xml><?xml version="1.0" encoding="utf-8"?>
<ds:datastoreItem xmlns:ds="http://schemas.openxmlformats.org/officeDocument/2006/customXml" ds:itemID="{6C16A729-1264-4B26-BF1A-D72DF52AD8B2}">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42234BBD-96CE-4D63-9D78-21FD1E30A39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3519e6-1151-47e3-af62-b6c7058ddb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3970</TotalTime>
  <Words>1468</Words>
  <Application>Microsoft Office PowerPoint</Application>
  <PresentationFormat>On-screen Show (4:3)</PresentationFormat>
  <Paragraphs>232</Paragraphs>
  <Slides>63</Slides>
  <Notes>0</Notes>
  <HiddenSlides>0</HiddenSlides>
  <MMClips>0</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Office Theme</vt:lpstr>
      <vt:lpstr>Computer Vision and Deep Learning</vt:lpstr>
      <vt:lpstr>Attention</vt:lpstr>
      <vt:lpstr>CBAM – Convolutional Block Attention Module</vt:lpstr>
      <vt:lpstr>Channel Attention</vt:lpstr>
      <vt:lpstr>Spatial Attention</vt:lpstr>
      <vt:lpstr>CBAM – Convolutional Block Attention Module</vt:lpstr>
      <vt:lpstr>Recurrent neural networks</vt:lpstr>
      <vt:lpstr>Attention is all you need</vt:lpstr>
      <vt:lpstr>Self attention</vt:lpstr>
      <vt:lpstr>Self attention</vt:lpstr>
      <vt:lpstr>Attention: query, keys and values</vt:lpstr>
      <vt:lpstr>Attention: query, keys and values</vt:lpstr>
      <vt:lpstr>Scaled Dot-Product Attention</vt:lpstr>
      <vt:lpstr>PowerPoint Presentation</vt:lpstr>
      <vt:lpstr>Multi-head attention</vt:lpstr>
      <vt:lpstr>PowerPoint Presentation</vt:lpstr>
      <vt:lpstr>PowerPoint Presentation</vt:lpstr>
      <vt:lpstr>PowerPoint Presentation</vt:lpstr>
      <vt:lpstr>Transformer architecture</vt:lpstr>
      <vt:lpstr>Positional Encoding</vt:lpstr>
      <vt:lpstr>Transformer: encoder block</vt:lpstr>
      <vt:lpstr>Batch norm vs Layer norm</vt:lpstr>
      <vt:lpstr>Transformer: decoder block</vt:lpstr>
      <vt:lpstr>Simple transformer for sentiment analysis</vt:lpstr>
      <vt:lpstr>BERT</vt:lpstr>
      <vt:lpstr>BERT</vt:lpstr>
      <vt:lpstr>BERT</vt:lpstr>
      <vt:lpstr>BERT</vt:lpstr>
      <vt:lpstr>BERT</vt:lpstr>
      <vt:lpstr>An Image is Worth 16x16 Words: Transformers for Image Recognition at Scale</vt:lpstr>
      <vt:lpstr>PowerPoint Presentation</vt:lpstr>
      <vt:lpstr>PowerPoint Presentation</vt:lpstr>
      <vt:lpstr>PowerPoint Presentation</vt:lpstr>
      <vt:lpstr>PowerPoint Presentation</vt:lpstr>
      <vt:lpstr>Position Embeddings Visualisation</vt:lpstr>
      <vt:lpstr>PowerPoint Presentation</vt:lpstr>
      <vt:lpstr>PowerPoint Presentation</vt:lpstr>
      <vt:lpstr>PowerPoint Presentation</vt:lpstr>
      <vt:lpstr>Recurrent Neural Networks</vt:lpstr>
      <vt:lpstr>Process sequences</vt:lpstr>
      <vt:lpstr>Process sequences</vt:lpstr>
      <vt:lpstr>Process sequences</vt:lpstr>
      <vt:lpstr>Process sequences</vt:lpstr>
      <vt:lpstr>RNN cell</vt:lpstr>
      <vt:lpstr>RNN cell </vt:lpstr>
      <vt:lpstr>RNN cell </vt:lpstr>
      <vt:lpstr>RNN cell </vt:lpstr>
      <vt:lpstr>RNN computational graph</vt:lpstr>
      <vt:lpstr>RNN computational graph</vt:lpstr>
      <vt:lpstr>RNN computational graph Many to one</vt:lpstr>
      <vt:lpstr>RNN computational graph Many to one</vt:lpstr>
      <vt:lpstr>RNN computational graph Many to many</vt:lpstr>
      <vt:lpstr>RNN backward pass</vt:lpstr>
      <vt:lpstr>RNN backward pass</vt:lpstr>
      <vt:lpstr>Long short term memory, 1997</vt:lpstr>
      <vt:lpstr>Long short term memory</vt:lpstr>
      <vt:lpstr>LSTM cell</vt:lpstr>
      <vt:lpstr>Long short term memory</vt:lpstr>
      <vt:lpstr>Long short term memory</vt:lpstr>
      <vt:lpstr>Long short term memory</vt:lpstr>
      <vt:lpstr>Long short term memory</vt:lpstr>
      <vt:lpstr>Long short term memory</vt:lpstr>
      <vt:lpstr>LSTM cell</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 and Deep Learning</dc:title>
  <dc:creator>diana</dc:creator>
  <cp:lastModifiedBy>diana</cp:lastModifiedBy>
  <cp:revision>287</cp:revision>
  <dcterms:created xsi:type="dcterms:W3CDTF">2020-11-28T16:07:05Z</dcterms:created>
  <dcterms:modified xsi:type="dcterms:W3CDTF">2022-01-14T17:49:04Z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0x01010027499D364B5CBC4F8CB61B7C9DD82C50</vt:lpwstr>
  </property>
</Properties>
</file>